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8"/>
  </p:notesMasterIdLst>
  <p:sldIdLst>
    <p:sldId id="256" r:id="rId2"/>
    <p:sldId id="262" r:id="rId3"/>
    <p:sldId id="258" r:id="rId4"/>
    <p:sldId id="279" r:id="rId5"/>
    <p:sldId id="264" r:id="rId6"/>
    <p:sldId id="281" r:id="rId7"/>
    <p:sldId id="280" r:id="rId8"/>
    <p:sldId id="272" r:id="rId9"/>
    <p:sldId id="273" r:id="rId10"/>
    <p:sldId id="276" r:id="rId11"/>
    <p:sldId id="277" r:id="rId12"/>
    <p:sldId id="274" r:id="rId13"/>
    <p:sldId id="275" r:id="rId14"/>
    <p:sldId id="265" r:id="rId15"/>
    <p:sldId id="278" r:id="rId16"/>
    <p:sldId id="266" r:id="rId17"/>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0" d="100"/>
          <a:sy n="130" d="100"/>
        </p:scale>
        <p:origin x="-570"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2F05AC-6AE4-4DAE-86A6-141E59B6A00A}" type="datetimeFigureOut">
              <a:rPr lang="en-US" smtClean="0"/>
              <a:pPr/>
              <a:t>7/16/2018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C26BA9-FCB1-4C5A-9787-0F85C5C9C86D}" type="slidenum">
              <a:rPr lang="en-US" smtClean="0"/>
              <a:pPr/>
              <a:t>‹#›</a:t>
            </a:fld>
            <a:endParaRPr lang="en-US"/>
          </a:p>
        </p:txBody>
      </p:sp>
    </p:spTree>
    <p:extLst>
      <p:ext uri="{BB962C8B-B14F-4D97-AF65-F5344CB8AC3E}">
        <p14:creationId xmlns:p14="http://schemas.microsoft.com/office/powerpoint/2010/main" val="217669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C26BA9-FCB1-4C5A-9787-0F85C5C9C86D}"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26BA9-FCB1-4C5A-9787-0F85C5C9C86D}" type="slidenum">
              <a:rPr lang="en-US" smtClean="0"/>
              <a:pPr/>
              <a:t>16</a:t>
            </a:fld>
            <a:endParaRPr lang="en-US"/>
          </a:p>
        </p:txBody>
      </p:sp>
    </p:spTree>
    <p:extLst>
      <p:ext uri="{BB962C8B-B14F-4D97-AF65-F5344CB8AC3E}">
        <p14:creationId xmlns:p14="http://schemas.microsoft.com/office/powerpoint/2010/main" val="210506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228601" y="438913"/>
            <a:ext cx="6399041" cy="8262425"/>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313947" y="578883"/>
            <a:ext cx="6230107" cy="414528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541782" y="2426941"/>
            <a:ext cx="5829300" cy="24384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541782" y="4913376"/>
            <a:ext cx="5829300" cy="12192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8" name="Footer Placeholder 7"/>
          <p:cNvSpPr>
            <a:spLocks noGrp="1"/>
          </p:cNvSpPr>
          <p:nvPr>
            <p:ph type="ftr" sz="quarter" idx="11"/>
          </p:nvPr>
        </p:nvSpPr>
        <p:spPr/>
        <p:txBody>
          <a:bodyPr/>
          <a:lstStyle>
            <a:extLst/>
          </a:lstStyle>
          <a:p>
            <a:endParaRPr lang="en-GB"/>
          </a:p>
        </p:txBody>
      </p:sp>
      <p:sp>
        <p:nvSpPr>
          <p:cNvPr id="11" name="Slide Number Placeholder 10"/>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77190" y="6644640"/>
            <a:ext cx="6137910" cy="140208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377190" y="707136"/>
            <a:ext cx="6137910" cy="5583936"/>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5" name="Footer Placeholder 4"/>
          <p:cNvSpPr>
            <a:spLocks noGrp="1"/>
          </p:cNvSpPr>
          <p:nvPr>
            <p:ph type="ftr" sz="quarter" idx="11"/>
          </p:nvPr>
        </p:nvSpPr>
        <p:spPr/>
        <p:txBody>
          <a:bodyPr/>
          <a:lstStyle>
            <a:extLst/>
          </a:lstStyle>
          <a:p>
            <a:endParaRPr lang="en-GB"/>
          </a:p>
        </p:txBody>
      </p:sp>
      <p:sp>
        <p:nvSpPr>
          <p:cNvPr id="6" name="Slide Number Placeholder 5"/>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711206"/>
            <a:ext cx="1485900" cy="70103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00050" y="711204"/>
            <a:ext cx="4457700" cy="70104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5" name="Footer Placeholder 4"/>
          <p:cNvSpPr>
            <a:spLocks noGrp="1"/>
          </p:cNvSpPr>
          <p:nvPr>
            <p:ph type="ftr" sz="quarter" idx="11"/>
          </p:nvPr>
        </p:nvSpPr>
        <p:spPr/>
        <p:txBody>
          <a:bodyPr/>
          <a:lstStyle>
            <a:extLst/>
          </a:lstStyle>
          <a:p>
            <a:endParaRPr lang="en-GB"/>
          </a:p>
        </p:txBody>
      </p:sp>
      <p:sp>
        <p:nvSpPr>
          <p:cNvPr id="6" name="Slide Number Placeholder 5"/>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190" y="6644640"/>
            <a:ext cx="6137910" cy="140208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377190" y="707136"/>
            <a:ext cx="6137910" cy="5583936"/>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5" name="Footer Placeholder 4"/>
          <p:cNvSpPr>
            <a:spLocks noGrp="1"/>
          </p:cNvSpPr>
          <p:nvPr>
            <p:ph type="ftr" sz="quarter" idx="11"/>
          </p:nvPr>
        </p:nvSpPr>
        <p:spPr/>
        <p:txBody>
          <a:bodyPr/>
          <a:lstStyle>
            <a:extLst/>
          </a:lstStyle>
          <a:p>
            <a:endParaRPr lang="en-GB"/>
          </a:p>
        </p:txBody>
      </p:sp>
      <p:sp>
        <p:nvSpPr>
          <p:cNvPr id="6" name="Slide Number Placeholder 5"/>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1" y="438913"/>
            <a:ext cx="6399041" cy="8262425"/>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313947" y="578883"/>
            <a:ext cx="6230107" cy="578843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51258" y="6571488"/>
            <a:ext cx="6137910" cy="902208"/>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51258" y="7499312"/>
            <a:ext cx="6137910" cy="560832"/>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5" name="Footer Placeholder 4"/>
          <p:cNvSpPr>
            <a:spLocks noGrp="1"/>
          </p:cNvSpPr>
          <p:nvPr>
            <p:ph type="ftr" sz="quarter" idx="11"/>
          </p:nvPr>
        </p:nvSpPr>
        <p:spPr/>
        <p:txBody>
          <a:bodyPr/>
          <a:lstStyle>
            <a:extLst/>
          </a:lstStyle>
          <a:p>
            <a:endParaRPr lang="en-GB"/>
          </a:p>
        </p:txBody>
      </p:sp>
      <p:sp>
        <p:nvSpPr>
          <p:cNvPr id="6" name="Slide Number Placeholder 5"/>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385764" y="707136"/>
            <a:ext cx="2948940" cy="585216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3566520" y="707136"/>
            <a:ext cx="2948940" cy="585216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6" name="Footer Placeholder 5"/>
          <p:cNvSpPr>
            <a:spLocks noGrp="1"/>
          </p:cNvSpPr>
          <p:nvPr>
            <p:ph type="ftr" sz="quarter" idx="11"/>
          </p:nvPr>
        </p:nvSpPr>
        <p:spPr/>
        <p:txBody>
          <a:bodyPr/>
          <a:lstStyle>
            <a:extLst/>
          </a:lstStyle>
          <a:p>
            <a:endParaRPr lang="en-GB"/>
          </a:p>
        </p:txBody>
      </p:sp>
      <p:sp>
        <p:nvSpPr>
          <p:cNvPr id="7" name="Slide Number Placeholder 6"/>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7190" y="6644640"/>
            <a:ext cx="6137910" cy="140208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5418" y="772584"/>
            <a:ext cx="2948940" cy="1056216"/>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3489127" y="772584"/>
            <a:ext cx="2948940" cy="1056216"/>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5418" y="1930400"/>
            <a:ext cx="2948940" cy="465328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3489127" y="1930400"/>
            <a:ext cx="2948940" cy="465328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8" name="Footer Placeholder 7"/>
          <p:cNvSpPr>
            <a:spLocks noGrp="1"/>
          </p:cNvSpPr>
          <p:nvPr>
            <p:ph type="ftr" sz="quarter" idx="11"/>
          </p:nvPr>
        </p:nvSpPr>
        <p:spPr/>
        <p:txBody>
          <a:bodyPr/>
          <a:lstStyle>
            <a:extLst/>
          </a:lstStyle>
          <a:p>
            <a:endParaRPr lang="en-GB"/>
          </a:p>
        </p:txBody>
      </p:sp>
      <p:sp>
        <p:nvSpPr>
          <p:cNvPr id="9" name="Slide Number Placeholder 8"/>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4" name="Footer Placeholder 3"/>
          <p:cNvSpPr>
            <a:spLocks noGrp="1"/>
          </p:cNvSpPr>
          <p:nvPr>
            <p:ph type="ftr" sz="quarter" idx="11"/>
          </p:nvPr>
        </p:nvSpPr>
        <p:spPr/>
        <p:txBody>
          <a:bodyPr/>
          <a:lstStyle>
            <a:extLst/>
          </a:lstStyle>
          <a:p>
            <a:endParaRPr lang="en-GB"/>
          </a:p>
        </p:txBody>
      </p:sp>
      <p:sp>
        <p:nvSpPr>
          <p:cNvPr id="5" name="Slide Number Placeholder 4"/>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228601" y="438913"/>
            <a:ext cx="6399041" cy="8262425"/>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3" name="Footer Placeholder 2"/>
          <p:cNvSpPr>
            <a:spLocks noGrp="1"/>
          </p:cNvSpPr>
          <p:nvPr>
            <p:ph type="ftr" sz="quarter" idx="11"/>
          </p:nvPr>
        </p:nvSpPr>
        <p:spPr/>
        <p:txBody>
          <a:bodyPr/>
          <a:lstStyle>
            <a:extLst/>
          </a:lstStyle>
          <a:p>
            <a:endParaRPr lang="en-GB"/>
          </a:p>
        </p:txBody>
      </p:sp>
      <p:sp>
        <p:nvSpPr>
          <p:cNvPr id="4" name="Slide Number Placeholder 3"/>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54088" y="711200"/>
            <a:ext cx="2228850" cy="12192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154135" y="1930403"/>
            <a:ext cx="2228850" cy="5608149"/>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571030" y="1240192"/>
            <a:ext cx="3469619" cy="6299203"/>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6" name="Footer Placeholder 5"/>
          <p:cNvSpPr>
            <a:spLocks noGrp="1"/>
          </p:cNvSpPr>
          <p:nvPr>
            <p:ph type="ftr" sz="quarter" idx="11"/>
          </p:nvPr>
        </p:nvSpPr>
        <p:spPr/>
        <p:txBody>
          <a:bodyPr/>
          <a:lstStyle>
            <a:extLst/>
          </a:lstStyle>
          <a:p>
            <a:endParaRPr lang="en-GB"/>
          </a:p>
        </p:txBody>
      </p:sp>
      <p:sp>
        <p:nvSpPr>
          <p:cNvPr id="7" name="Slide Number Placeholder 6"/>
          <p:cNvSpPr>
            <a:spLocks noGrp="1"/>
          </p:cNvSpPr>
          <p:nvPr>
            <p:ph type="sldNum" sz="quarter" idx="12"/>
          </p:nvPr>
        </p:nvSpPr>
        <p:spPr/>
        <p:txBody>
          <a:bodyPr/>
          <a:lstStyle>
            <a:extLst/>
          </a:lstStyle>
          <a:p>
            <a:fld id="{8930E7E2-21B3-433B-86C3-88E572815471}"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1" y="438913"/>
            <a:ext cx="6399041" cy="8262425"/>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4800600" y="578883"/>
            <a:ext cx="1743454" cy="57912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2900" y="6682741"/>
            <a:ext cx="6172200" cy="140208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4847034" y="711200"/>
            <a:ext cx="1680210" cy="5615307"/>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96480A4-AE53-40B3-AD83-D4EA078B54FE}" type="datetimeFigureOut">
              <a:rPr lang="en-GB" smtClean="0"/>
              <a:pPr/>
              <a:t>16/07/2018</a:t>
            </a:fld>
            <a:endParaRPr lang="en-GB"/>
          </a:p>
        </p:txBody>
      </p:sp>
      <p:sp>
        <p:nvSpPr>
          <p:cNvPr id="6" name="Footer Placeholder 5"/>
          <p:cNvSpPr>
            <a:spLocks noGrp="1"/>
          </p:cNvSpPr>
          <p:nvPr>
            <p:ph type="ftr" sz="quarter" idx="11"/>
          </p:nvPr>
        </p:nvSpPr>
        <p:spPr/>
        <p:txBody>
          <a:bodyPr/>
          <a:lstStyle>
            <a:extLst/>
          </a:lstStyle>
          <a:p>
            <a:endParaRPr lang="en-GB"/>
          </a:p>
        </p:txBody>
      </p:sp>
      <p:sp>
        <p:nvSpPr>
          <p:cNvPr id="7" name="Slide Number Placeholder 6"/>
          <p:cNvSpPr>
            <a:spLocks noGrp="1"/>
          </p:cNvSpPr>
          <p:nvPr>
            <p:ph type="sldNum" sz="quarter" idx="12"/>
          </p:nvPr>
        </p:nvSpPr>
        <p:spPr/>
        <p:txBody>
          <a:bodyPr/>
          <a:lstStyle>
            <a:extLst/>
          </a:lstStyle>
          <a:p>
            <a:fld id="{8930E7E2-21B3-433B-86C3-88E572815471}" type="slidenum">
              <a:rPr lang="en-GB" smtClean="0"/>
              <a:pPr/>
              <a:t>‹#›</a:t>
            </a:fld>
            <a:endParaRPr lang="en-GB"/>
          </a:p>
        </p:txBody>
      </p:sp>
      <p:sp>
        <p:nvSpPr>
          <p:cNvPr id="3" name="Picture Placeholder 2"/>
          <p:cNvSpPr>
            <a:spLocks noGrp="1"/>
          </p:cNvSpPr>
          <p:nvPr>
            <p:ph type="pic" idx="1"/>
          </p:nvPr>
        </p:nvSpPr>
        <p:spPr>
          <a:xfrm>
            <a:off x="316110" y="581024"/>
            <a:ext cx="4443984" cy="57912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ounded Rectangle 6"/>
          <p:cNvSpPr/>
          <p:nvPr/>
        </p:nvSpPr>
        <p:spPr>
          <a:xfrm>
            <a:off x="228601" y="438913"/>
            <a:ext cx="6399041" cy="8262425"/>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313947" y="578883"/>
            <a:ext cx="6230107" cy="73152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377190" y="6647453"/>
            <a:ext cx="6137910" cy="140208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377190" y="707136"/>
            <a:ext cx="6137910" cy="5583936"/>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2832246" y="8149168"/>
            <a:ext cx="1714500" cy="486833"/>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96480A4-AE53-40B3-AD83-D4EA078B54FE}" type="datetimeFigureOut">
              <a:rPr lang="en-GB" smtClean="0"/>
              <a:pPr/>
              <a:t>16/07/2018</a:t>
            </a:fld>
            <a:endParaRPr lang="en-GB"/>
          </a:p>
        </p:txBody>
      </p:sp>
      <p:sp>
        <p:nvSpPr>
          <p:cNvPr id="18" name="Footer Placeholder 17"/>
          <p:cNvSpPr>
            <a:spLocks noGrp="1"/>
          </p:cNvSpPr>
          <p:nvPr>
            <p:ph type="ftr" sz="quarter" idx="3"/>
          </p:nvPr>
        </p:nvSpPr>
        <p:spPr>
          <a:xfrm>
            <a:off x="4546746" y="8149168"/>
            <a:ext cx="1714500" cy="486833"/>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GB"/>
          </a:p>
        </p:txBody>
      </p:sp>
      <p:sp>
        <p:nvSpPr>
          <p:cNvPr id="5" name="Slide Number Placeholder 4"/>
          <p:cNvSpPr>
            <a:spLocks noGrp="1"/>
          </p:cNvSpPr>
          <p:nvPr>
            <p:ph type="sldNum" sz="quarter" idx="4"/>
          </p:nvPr>
        </p:nvSpPr>
        <p:spPr>
          <a:xfrm>
            <a:off x="6261246" y="8149168"/>
            <a:ext cx="342900" cy="486833"/>
          </a:xfrm>
          <a:prstGeom prst="rect">
            <a:avLst/>
          </a:prstGeom>
        </p:spPr>
        <p:txBody>
          <a:bodyPr vert="horz" anchor="b"/>
          <a:lstStyle>
            <a:lvl1pPr algn="r" eaLnBrk="1" latinLnBrk="0" hangingPunct="1">
              <a:defRPr kumimoji="0" sz="1000">
                <a:solidFill>
                  <a:schemeClr val="bg2">
                    <a:shade val="50000"/>
                  </a:schemeClr>
                </a:solidFill>
              </a:defRPr>
            </a:lvl1pPr>
            <a:extLst/>
          </a:lstStyle>
          <a:p>
            <a:fld id="{8930E7E2-21B3-433B-86C3-88E572815471}"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5943600"/>
            <a:ext cx="6019800" cy="1944216"/>
          </a:xfrm>
        </p:spPr>
        <p:txBody>
          <a:bodyPr>
            <a:normAutofit/>
          </a:bodyPr>
          <a:lstStyle/>
          <a:p>
            <a:endParaRPr lang="en-GB" dirty="0">
              <a:solidFill>
                <a:schemeClr val="accent3">
                  <a:lumMod val="50000"/>
                </a:schemeClr>
              </a:solidFill>
              <a:latin typeface="Franklin Gothic Medium Cond" pitchFamily="34" charset="0"/>
            </a:endParaRPr>
          </a:p>
          <a:p>
            <a:r>
              <a:rPr lang="en-GB" sz="4600" b="1" dirty="0" smtClean="0">
                <a:solidFill>
                  <a:schemeClr val="accent3">
                    <a:lumMod val="50000"/>
                  </a:schemeClr>
                </a:solidFill>
                <a:latin typeface="Franklin Gothic Medium Cond" pitchFamily="34" charset="0"/>
              </a:rPr>
              <a:t>Our Corporate </a:t>
            </a:r>
          </a:p>
          <a:p>
            <a:r>
              <a:rPr lang="en-GB" sz="4600" b="1" dirty="0" smtClean="0">
                <a:solidFill>
                  <a:schemeClr val="accent3">
                    <a:lumMod val="50000"/>
                  </a:schemeClr>
                </a:solidFill>
                <a:latin typeface="Franklin Gothic Medium Cond" pitchFamily="34" charset="0"/>
              </a:rPr>
              <a:t>Interior Design Services</a:t>
            </a:r>
            <a:endParaRPr lang="en-GB" sz="4600" b="1" dirty="0">
              <a:solidFill>
                <a:schemeClr val="accent3">
                  <a:lumMod val="50000"/>
                </a:schemeClr>
              </a:solidFill>
              <a:latin typeface="Franklin Gothic Medium Cond" pitchFamily="34" charset="0"/>
            </a:endParaRPr>
          </a:p>
        </p:txBody>
      </p:sp>
      <p:sp>
        <p:nvSpPr>
          <p:cNvPr id="8" name="TextBox 7"/>
          <p:cNvSpPr txBox="1"/>
          <p:nvPr/>
        </p:nvSpPr>
        <p:spPr>
          <a:xfrm>
            <a:off x="4191000" y="7848600"/>
            <a:ext cx="2286000" cy="584775"/>
          </a:xfrm>
          <a:prstGeom prst="rect">
            <a:avLst/>
          </a:prstGeom>
          <a:noFill/>
        </p:spPr>
        <p:txBody>
          <a:bodyPr wrap="square" rtlCol="0">
            <a:spAutoFit/>
          </a:bodyPr>
          <a:lstStyle/>
          <a:p>
            <a:r>
              <a:rPr lang="en-US" sz="1600" u="sng" dirty="0" smtClean="0">
                <a:solidFill>
                  <a:schemeClr val="accent2">
                    <a:lumMod val="50000"/>
                  </a:schemeClr>
                </a:solidFill>
                <a:latin typeface="Franklin Gothic Medium Cond" pitchFamily="34" charset="0"/>
              </a:rPr>
              <a:t>INTERIOR &amp; LANDSCAPE DESIGN CO.</a:t>
            </a:r>
            <a:endParaRPr lang="en-US" sz="1600" u="sng" dirty="0">
              <a:solidFill>
                <a:schemeClr val="accent2">
                  <a:lumMod val="50000"/>
                </a:schemeClr>
              </a:solidFill>
              <a:latin typeface="Franklin Gothic Medium Cond" pitchFamily="34" charset="0"/>
            </a:endParaRPr>
          </a:p>
        </p:txBody>
      </p:sp>
      <p:sp>
        <p:nvSpPr>
          <p:cNvPr id="9" name="TextBox 8"/>
          <p:cNvSpPr txBox="1"/>
          <p:nvPr/>
        </p:nvSpPr>
        <p:spPr>
          <a:xfrm>
            <a:off x="76200" y="8734765"/>
            <a:ext cx="2438400" cy="338554"/>
          </a:xfrm>
          <a:prstGeom prst="rect">
            <a:avLst/>
          </a:prstGeom>
          <a:noFill/>
        </p:spPr>
        <p:txBody>
          <a:bodyPr wrap="square" rtlCol="0">
            <a:spAutoFit/>
          </a:bodyPr>
          <a:lstStyle/>
          <a:p>
            <a:r>
              <a:rPr lang="en-US" sz="1600" dirty="0" smtClean="0">
                <a:solidFill>
                  <a:schemeClr val="accent2">
                    <a:lumMod val="50000"/>
                  </a:schemeClr>
                </a:solidFill>
                <a:latin typeface="Franklin Gothic Medium Cond" pitchFamily="34" charset="0"/>
              </a:rPr>
              <a:t>Email; ladrilloltd@gmail.com</a:t>
            </a:r>
            <a:endParaRPr lang="en-US" sz="1600" dirty="0">
              <a:solidFill>
                <a:schemeClr val="accent2">
                  <a:lumMod val="50000"/>
                </a:schemeClr>
              </a:solidFill>
              <a:latin typeface="Franklin Gothic Medium Cond" pitchFamily="34" charset="0"/>
            </a:endParaRPr>
          </a:p>
        </p:txBody>
      </p:sp>
      <p:pic>
        <p:nvPicPr>
          <p:cNvPr id="10" name="Picture 2" descr="G:\POTIEN LOGOO\LOGO FINAL.png"/>
          <p:cNvPicPr>
            <a:picLocks noChangeAspect="1" noChangeArrowheads="1"/>
          </p:cNvPicPr>
          <p:nvPr/>
        </p:nvPicPr>
        <p:blipFill>
          <a:blip r:embed="rId2" cstate="print"/>
          <a:srcRect/>
          <a:stretch>
            <a:fillRect/>
          </a:stretch>
        </p:blipFill>
        <p:spPr bwMode="auto">
          <a:xfrm>
            <a:off x="456125" y="2667000"/>
            <a:ext cx="6401875" cy="2667000"/>
          </a:xfrm>
          <a:prstGeom prst="rect">
            <a:avLst/>
          </a:prstGeom>
          <a:noFill/>
        </p:spPr>
      </p:pic>
      <p:sp>
        <p:nvSpPr>
          <p:cNvPr id="11" name="TextBox 10"/>
          <p:cNvSpPr txBox="1"/>
          <p:nvPr/>
        </p:nvSpPr>
        <p:spPr>
          <a:xfrm>
            <a:off x="2971800" y="8757128"/>
            <a:ext cx="3733800" cy="338554"/>
          </a:xfrm>
          <a:prstGeom prst="rect">
            <a:avLst/>
          </a:prstGeom>
          <a:noFill/>
        </p:spPr>
        <p:txBody>
          <a:bodyPr wrap="square" rtlCol="0">
            <a:spAutoFit/>
          </a:bodyPr>
          <a:lstStyle/>
          <a:p>
            <a:r>
              <a:rPr lang="en-US" sz="1600" dirty="0" smtClean="0">
                <a:solidFill>
                  <a:schemeClr val="accent2">
                    <a:lumMod val="50000"/>
                  </a:schemeClr>
                </a:solidFill>
                <a:latin typeface="Franklin Gothic Medium Cond" pitchFamily="34" charset="0"/>
              </a:rPr>
              <a:t>Tel:     +250 788 506 118/ +250 788 340 667</a:t>
            </a:r>
            <a:endParaRPr lang="en-US" sz="16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3425332373"/>
      </p:ext>
    </p:extLst>
  </p:cSld>
  <p:clrMapOvr>
    <a:masterClrMapping/>
  </p:clrMapOvr>
  <p:transition advTm="2000">
    <p:cut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MN LUCKY LTD\PROJECTS\PRIME HOLDING DESIGNS\FINAL 1.jpg"/>
          <p:cNvPicPr>
            <a:picLocks noChangeAspect="1" noChangeArrowheads="1"/>
          </p:cNvPicPr>
          <p:nvPr/>
        </p:nvPicPr>
        <p:blipFill>
          <a:blip r:embed="rId2" cstate="print"/>
          <a:srcRect/>
          <a:stretch>
            <a:fillRect/>
          </a:stretch>
        </p:blipFill>
        <p:spPr bwMode="auto">
          <a:xfrm>
            <a:off x="1752600" y="5943600"/>
            <a:ext cx="4800601" cy="2514600"/>
          </a:xfrm>
          <a:prstGeom prst="rect">
            <a:avLst/>
          </a:prstGeom>
          <a:noFill/>
        </p:spPr>
      </p:pic>
      <p:pic>
        <p:nvPicPr>
          <p:cNvPr id="9219" name="Picture 3" descr="D:\MN LUCKY LTD\PROJECTS\PRIME HOLDING DESIGNS\FINAL 6.jpg"/>
          <p:cNvPicPr>
            <a:picLocks noChangeAspect="1" noChangeArrowheads="1"/>
          </p:cNvPicPr>
          <p:nvPr/>
        </p:nvPicPr>
        <p:blipFill>
          <a:blip r:embed="rId3" cstate="print"/>
          <a:srcRect/>
          <a:stretch>
            <a:fillRect/>
          </a:stretch>
        </p:blipFill>
        <p:spPr bwMode="auto">
          <a:xfrm>
            <a:off x="228600" y="3886200"/>
            <a:ext cx="3581400" cy="2014537"/>
          </a:xfrm>
          <a:prstGeom prst="rect">
            <a:avLst/>
          </a:prstGeom>
          <a:noFill/>
        </p:spPr>
      </p:pic>
      <p:pic>
        <p:nvPicPr>
          <p:cNvPr id="9220" name="Picture 4" descr="D:\MN LUCKY LTD\PROJECTS\PRIME HOLDING DESIGNS\FINAL 9.jpg"/>
          <p:cNvPicPr>
            <a:picLocks noChangeAspect="1" noChangeArrowheads="1"/>
          </p:cNvPicPr>
          <p:nvPr/>
        </p:nvPicPr>
        <p:blipFill>
          <a:blip r:embed="rId4"/>
          <a:srcRect/>
          <a:stretch>
            <a:fillRect/>
          </a:stretch>
        </p:blipFill>
        <p:spPr bwMode="auto">
          <a:xfrm>
            <a:off x="228600" y="609600"/>
            <a:ext cx="6324600" cy="3243263"/>
          </a:xfrm>
          <a:prstGeom prst="rect">
            <a:avLst/>
          </a:prstGeom>
          <a:noFill/>
        </p:spPr>
      </p:pic>
      <p:sp>
        <p:nvSpPr>
          <p:cNvPr id="5" name="TextBox 4"/>
          <p:cNvSpPr txBox="1"/>
          <p:nvPr/>
        </p:nvSpPr>
        <p:spPr>
          <a:xfrm>
            <a:off x="4648200" y="4038600"/>
            <a:ext cx="1905000" cy="923330"/>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Office Design of PRIME HOLDINGS @ </a:t>
            </a:r>
            <a:r>
              <a:rPr lang="en-US" dirty="0" err="1" smtClean="0">
                <a:solidFill>
                  <a:schemeClr val="accent3">
                    <a:lumMod val="50000"/>
                  </a:schemeClr>
                </a:solidFill>
                <a:latin typeface="Franklin Gothic Medium Cond" pitchFamily="34" charset="0"/>
              </a:rPr>
              <a:t>Kimihurura</a:t>
            </a:r>
            <a:endParaRPr lang="en-US" dirty="0">
              <a:solidFill>
                <a:schemeClr val="accent3">
                  <a:lumMod val="50000"/>
                </a:schemeClr>
              </a:solidFill>
              <a:latin typeface="Franklin Gothic Medium Cond" pitchFamily="34" charset="0"/>
            </a:endParaRPr>
          </a:p>
        </p:txBody>
      </p:sp>
      <p:sp>
        <p:nvSpPr>
          <p:cNvPr id="6" name="TextBox 5"/>
          <p:cNvSpPr txBox="1"/>
          <p:nvPr/>
        </p:nvSpPr>
        <p:spPr>
          <a:xfrm>
            <a:off x="228600" y="5943600"/>
            <a:ext cx="1600200" cy="1200329"/>
          </a:xfrm>
          <a:prstGeom prst="rect">
            <a:avLst/>
          </a:prstGeom>
          <a:noFill/>
        </p:spPr>
        <p:txBody>
          <a:bodyPr wrap="square" rtlCol="0">
            <a:spAutoFit/>
          </a:bodyPr>
          <a:lstStyle/>
          <a:p>
            <a:r>
              <a:rPr lang="en-US" dirty="0" smtClean="0">
                <a:solidFill>
                  <a:schemeClr val="accent3">
                    <a:lumMod val="50000"/>
                  </a:schemeClr>
                </a:solidFill>
                <a:latin typeface="Franklin Gothic Medium Cond" pitchFamily="34" charset="0"/>
              </a:rPr>
              <a:t>Office Design of PRIME HOLDINGS @ </a:t>
            </a:r>
            <a:r>
              <a:rPr lang="en-US" dirty="0" err="1" smtClean="0">
                <a:solidFill>
                  <a:schemeClr val="accent3">
                    <a:lumMod val="50000"/>
                  </a:schemeClr>
                </a:solidFill>
                <a:latin typeface="Franklin Gothic Medium Cond" pitchFamily="34" charset="0"/>
              </a:rPr>
              <a:t>Kimihurura</a:t>
            </a:r>
            <a:endParaRPr lang="en-US" dirty="0">
              <a:solidFill>
                <a:schemeClr val="accent3">
                  <a:lumMod val="50000"/>
                </a:schemeClr>
              </a:solidFill>
              <a:latin typeface="Franklin Gothic Medium Cond" pitchFamily="34" charset="0"/>
            </a:endParaRPr>
          </a:p>
        </p:txBody>
      </p:sp>
      <p:cxnSp>
        <p:nvCxnSpPr>
          <p:cNvPr id="9" name="Straight Connector 8"/>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2" descr="G:\POTIEN LOGOO\LOGO FINAL.png"/>
          <p:cNvPicPr>
            <a:picLocks noChangeAspect="1" noChangeArrowheads="1"/>
          </p:cNvPicPr>
          <p:nvPr/>
        </p:nvPicPr>
        <p:blipFill>
          <a:blip r:embed="rId5" cstate="print"/>
          <a:srcRect/>
          <a:stretch>
            <a:fillRect/>
          </a:stretch>
        </p:blipFill>
        <p:spPr bwMode="auto">
          <a:xfrm>
            <a:off x="228600" y="8667830"/>
            <a:ext cx="1143000" cy="476170"/>
          </a:xfrm>
          <a:prstGeom prst="rect">
            <a:avLst/>
          </a:prstGeom>
          <a:noFill/>
        </p:spPr>
      </p:pic>
      <p:pic>
        <p:nvPicPr>
          <p:cNvPr id="11" name="Picture 2" descr="G:\POTIEN LOGOO\LOGO FINAL.png"/>
          <p:cNvPicPr>
            <a:picLocks noChangeAspect="1" noChangeArrowheads="1"/>
          </p:cNvPicPr>
          <p:nvPr/>
        </p:nvPicPr>
        <p:blipFill>
          <a:blip r:embed="rId5" cstate="print"/>
          <a:srcRect/>
          <a:stretch>
            <a:fillRect/>
          </a:stretch>
        </p:blipFill>
        <p:spPr bwMode="auto">
          <a:xfrm>
            <a:off x="5715000" y="8667830"/>
            <a:ext cx="1143000" cy="476170"/>
          </a:xfrm>
          <a:prstGeom prst="rect">
            <a:avLst/>
          </a:prstGeom>
          <a:noFill/>
        </p:spPr>
      </p:pic>
      <p:sp>
        <p:nvSpPr>
          <p:cNvPr id="13" name="TextBox 12"/>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sp>
        <p:nvSpPr>
          <p:cNvPr id="14" name="TextBox 13"/>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N LUCKY LTD\PROJECTS\PRIME HOLDING DESIGNS\FINAL 14.jpg"/>
          <p:cNvPicPr>
            <a:picLocks noChangeAspect="1" noChangeArrowheads="1"/>
          </p:cNvPicPr>
          <p:nvPr/>
        </p:nvPicPr>
        <p:blipFill>
          <a:blip r:embed="rId2"/>
          <a:srcRect/>
          <a:stretch>
            <a:fillRect/>
          </a:stretch>
        </p:blipFill>
        <p:spPr bwMode="auto">
          <a:xfrm>
            <a:off x="228600" y="609600"/>
            <a:ext cx="6400800" cy="3276600"/>
          </a:xfrm>
          <a:prstGeom prst="rect">
            <a:avLst/>
          </a:prstGeom>
          <a:noFill/>
        </p:spPr>
      </p:pic>
      <p:pic>
        <p:nvPicPr>
          <p:cNvPr id="10243" name="Picture 3" descr="D:\MN LUCKY LTD\PROJECTS\PRIME HOLDING DESIGNS\FINAL 10.jpg"/>
          <p:cNvPicPr>
            <a:picLocks noChangeAspect="1" noChangeArrowheads="1"/>
          </p:cNvPicPr>
          <p:nvPr/>
        </p:nvPicPr>
        <p:blipFill>
          <a:blip r:embed="rId3" cstate="print"/>
          <a:srcRect/>
          <a:stretch>
            <a:fillRect/>
          </a:stretch>
        </p:blipFill>
        <p:spPr bwMode="auto">
          <a:xfrm>
            <a:off x="2743200" y="6400800"/>
            <a:ext cx="3840163" cy="2160091"/>
          </a:xfrm>
          <a:prstGeom prst="rect">
            <a:avLst/>
          </a:prstGeom>
          <a:noFill/>
        </p:spPr>
      </p:pic>
      <p:pic>
        <p:nvPicPr>
          <p:cNvPr id="10244" name="Picture 4" descr="D:\MN LUCKY LTD\PROJECTS\PRIME HOLDING DESIGNS\FINAL 11.jpg"/>
          <p:cNvPicPr>
            <a:picLocks noChangeAspect="1" noChangeArrowheads="1"/>
          </p:cNvPicPr>
          <p:nvPr/>
        </p:nvPicPr>
        <p:blipFill>
          <a:blip r:embed="rId4" cstate="print"/>
          <a:srcRect/>
          <a:stretch>
            <a:fillRect/>
          </a:stretch>
        </p:blipFill>
        <p:spPr bwMode="auto">
          <a:xfrm>
            <a:off x="228600" y="3962400"/>
            <a:ext cx="4199467" cy="2362200"/>
          </a:xfrm>
          <a:prstGeom prst="rect">
            <a:avLst/>
          </a:prstGeom>
          <a:noFill/>
        </p:spPr>
      </p:pic>
      <p:sp>
        <p:nvSpPr>
          <p:cNvPr id="5" name="TextBox 4"/>
          <p:cNvSpPr txBox="1"/>
          <p:nvPr/>
        </p:nvSpPr>
        <p:spPr>
          <a:xfrm>
            <a:off x="4648200" y="4038600"/>
            <a:ext cx="1981200" cy="830997"/>
          </a:xfrm>
          <a:prstGeom prst="rect">
            <a:avLst/>
          </a:prstGeom>
          <a:noFill/>
        </p:spPr>
        <p:txBody>
          <a:bodyPr wrap="square" rtlCol="0">
            <a:spAutoFit/>
          </a:bodyPr>
          <a:lstStyle/>
          <a:p>
            <a:pPr algn="r"/>
            <a:r>
              <a:rPr lang="en-US" sz="1600" dirty="0" smtClean="0">
                <a:solidFill>
                  <a:schemeClr val="accent3">
                    <a:lumMod val="50000"/>
                  </a:schemeClr>
                </a:solidFill>
                <a:latin typeface="Franklin Gothic Medium Cond" pitchFamily="34" charset="0"/>
              </a:rPr>
              <a:t>Office Design of PRIME HOLDINGS @ </a:t>
            </a:r>
            <a:r>
              <a:rPr lang="en-US" sz="1600" dirty="0" err="1" smtClean="0">
                <a:solidFill>
                  <a:schemeClr val="accent3">
                    <a:lumMod val="50000"/>
                  </a:schemeClr>
                </a:solidFill>
                <a:latin typeface="Franklin Gothic Medium Cond" pitchFamily="34" charset="0"/>
              </a:rPr>
              <a:t>Kimihurura</a:t>
            </a:r>
            <a:endParaRPr lang="en-US" sz="1600" dirty="0">
              <a:solidFill>
                <a:schemeClr val="accent3">
                  <a:lumMod val="50000"/>
                </a:schemeClr>
              </a:solidFill>
              <a:latin typeface="Franklin Gothic Medium Cond" pitchFamily="34" charset="0"/>
            </a:endParaRPr>
          </a:p>
        </p:txBody>
      </p:sp>
      <p:sp>
        <p:nvSpPr>
          <p:cNvPr id="6" name="TextBox 5"/>
          <p:cNvSpPr txBox="1"/>
          <p:nvPr/>
        </p:nvSpPr>
        <p:spPr>
          <a:xfrm>
            <a:off x="228600" y="6400800"/>
            <a:ext cx="1828800" cy="830997"/>
          </a:xfrm>
          <a:prstGeom prst="rect">
            <a:avLst/>
          </a:prstGeom>
          <a:noFill/>
        </p:spPr>
        <p:txBody>
          <a:bodyPr wrap="square" rtlCol="0">
            <a:spAutoFit/>
          </a:bodyPr>
          <a:lstStyle/>
          <a:p>
            <a:r>
              <a:rPr lang="en-US" sz="1600" dirty="0" smtClean="0">
                <a:solidFill>
                  <a:schemeClr val="accent3">
                    <a:lumMod val="50000"/>
                  </a:schemeClr>
                </a:solidFill>
                <a:latin typeface="Franklin Gothic Medium Cond" pitchFamily="34" charset="0"/>
              </a:rPr>
              <a:t>Office Design of PRIME HOLDINGS @ </a:t>
            </a:r>
            <a:r>
              <a:rPr lang="en-US" sz="1600" dirty="0" err="1" smtClean="0">
                <a:solidFill>
                  <a:schemeClr val="accent3">
                    <a:lumMod val="50000"/>
                  </a:schemeClr>
                </a:solidFill>
                <a:latin typeface="Franklin Gothic Medium Cond" pitchFamily="34" charset="0"/>
              </a:rPr>
              <a:t>Kimihurura</a:t>
            </a:r>
            <a:endParaRPr lang="en-US" sz="1600" dirty="0">
              <a:solidFill>
                <a:schemeClr val="accent3">
                  <a:lumMod val="50000"/>
                </a:schemeClr>
              </a:solidFill>
              <a:latin typeface="Franklin Gothic Medium Cond" pitchFamily="34" charset="0"/>
            </a:endParaRPr>
          </a:p>
        </p:txBody>
      </p:sp>
      <p:cxnSp>
        <p:nvCxnSpPr>
          <p:cNvPr id="9" name="Straight Connector 8"/>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2" descr="G:\POTIEN LOGOO\LOGO FINAL.png"/>
          <p:cNvPicPr>
            <a:picLocks noChangeAspect="1" noChangeArrowheads="1"/>
          </p:cNvPicPr>
          <p:nvPr/>
        </p:nvPicPr>
        <p:blipFill>
          <a:blip r:embed="rId5" cstate="print"/>
          <a:srcRect/>
          <a:stretch>
            <a:fillRect/>
          </a:stretch>
        </p:blipFill>
        <p:spPr bwMode="auto">
          <a:xfrm>
            <a:off x="228600" y="8667830"/>
            <a:ext cx="1143000" cy="476170"/>
          </a:xfrm>
          <a:prstGeom prst="rect">
            <a:avLst/>
          </a:prstGeom>
          <a:noFill/>
        </p:spPr>
      </p:pic>
      <p:pic>
        <p:nvPicPr>
          <p:cNvPr id="11" name="Picture 2" descr="G:\POTIEN LOGOO\LOGO FINAL.png"/>
          <p:cNvPicPr>
            <a:picLocks noChangeAspect="1" noChangeArrowheads="1"/>
          </p:cNvPicPr>
          <p:nvPr/>
        </p:nvPicPr>
        <p:blipFill>
          <a:blip r:embed="rId5" cstate="print"/>
          <a:srcRect/>
          <a:stretch>
            <a:fillRect/>
          </a:stretch>
        </p:blipFill>
        <p:spPr bwMode="auto">
          <a:xfrm>
            <a:off x="5715000" y="8667830"/>
            <a:ext cx="1143000" cy="476170"/>
          </a:xfrm>
          <a:prstGeom prst="rect">
            <a:avLst/>
          </a:prstGeom>
          <a:noFill/>
        </p:spPr>
      </p:pic>
      <p:sp>
        <p:nvSpPr>
          <p:cNvPr id="13" name="TextBox 12"/>
          <p:cNvSpPr txBox="1"/>
          <p:nvPr/>
        </p:nvSpPr>
        <p:spPr>
          <a:xfrm>
            <a:off x="2743200" y="8939015"/>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Email;ladrillo@gmail.com</a:t>
            </a:r>
            <a:endParaRPr lang="en-US" sz="1100" dirty="0">
              <a:solidFill>
                <a:schemeClr val="accent2">
                  <a:lumMod val="50000"/>
                </a:schemeClr>
              </a:solidFill>
              <a:latin typeface="Franklin Gothic Medium Cond" pitchFamily="34" charset="0"/>
            </a:endParaRPr>
          </a:p>
        </p:txBody>
      </p:sp>
      <p:sp>
        <p:nvSpPr>
          <p:cNvPr id="14" name="TextBox 13"/>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D:\MN LUCKY LTD\PROJECTS\KIMIRONKO BAR DESIGN\BAR FINAL 3.jpg"/>
          <p:cNvPicPr>
            <a:picLocks noChangeAspect="1" noChangeArrowheads="1"/>
          </p:cNvPicPr>
          <p:nvPr/>
        </p:nvPicPr>
        <p:blipFill>
          <a:blip r:embed="rId2" cstate="print"/>
          <a:srcRect/>
          <a:stretch>
            <a:fillRect/>
          </a:stretch>
        </p:blipFill>
        <p:spPr bwMode="auto">
          <a:xfrm>
            <a:off x="304801" y="552449"/>
            <a:ext cx="4419599" cy="2486025"/>
          </a:xfrm>
          <a:prstGeom prst="rect">
            <a:avLst/>
          </a:prstGeom>
          <a:noFill/>
        </p:spPr>
      </p:pic>
      <p:sp>
        <p:nvSpPr>
          <p:cNvPr id="6" name="TextBox 5"/>
          <p:cNvSpPr txBox="1"/>
          <p:nvPr/>
        </p:nvSpPr>
        <p:spPr>
          <a:xfrm>
            <a:off x="4800600" y="457200"/>
            <a:ext cx="1828800" cy="923330"/>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Home Bar interior </a:t>
            </a:r>
            <a:r>
              <a:rPr lang="en-US" sz="1600" dirty="0" smtClean="0">
                <a:solidFill>
                  <a:schemeClr val="accent3">
                    <a:lumMod val="50000"/>
                  </a:schemeClr>
                </a:solidFill>
                <a:latin typeface="Franklin Gothic Medium Cond" pitchFamily="34" charset="0"/>
              </a:rPr>
              <a:t>Design</a:t>
            </a:r>
            <a:r>
              <a:rPr lang="en-US" dirty="0" smtClean="0">
                <a:solidFill>
                  <a:schemeClr val="accent3">
                    <a:lumMod val="50000"/>
                  </a:schemeClr>
                </a:solidFill>
                <a:latin typeface="Franklin Gothic Medium Cond" pitchFamily="34" charset="0"/>
              </a:rPr>
              <a:t> @KIMIRONKO</a:t>
            </a:r>
            <a:endParaRPr lang="en-US" dirty="0">
              <a:solidFill>
                <a:schemeClr val="accent3">
                  <a:lumMod val="50000"/>
                </a:schemeClr>
              </a:solidFill>
              <a:latin typeface="Franklin Gothic Medium Cond" pitchFamily="34" charset="0"/>
            </a:endParaRPr>
          </a:p>
        </p:txBody>
      </p:sp>
      <p:sp>
        <p:nvSpPr>
          <p:cNvPr id="7" name="TextBox 6"/>
          <p:cNvSpPr txBox="1"/>
          <p:nvPr/>
        </p:nvSpPr>
        <p:spPr>
          <a:xfrm>
            <a:off x="228600" y="3074267"/>
            <a:ext cx="1752600" cy="584775"/>
          </a:xfrm>
          <a:prstGeom prst="rect">
            <a:avLst/>
          </a:prstGeom>
          <a:noFill/>
        </p:spPr>
        <p:txBody>
          <a:bodyPr wrap="square" rtlCol="0">
            <a:spAutoFit/>
          </a:bodyPr>
          <a:lstStyle/>
          <a:p>
            <a:r>
              <a:rPr lang="en-US" sz="1600" dirty="0" smtClean="0">
                <a:solidFill>
                  <a:schemeClr val="accent3">
                    <a:lumMod val="50000"/>
                  </a:schemeClr>
                </a:solidFill>
                <a:latin typeface="Franklin Gothic Medium Cond" pitchFamily="34" charset="0"/>
              </a:rPr>
              <a:t>Roof top Bar design at </a:t>
            </a:r>
            <a:r>
              <a:rPr lang="en-US" sz="1600" dirty="0" err="1" smtClean="0">
                <a:solidFill>
                  <a:schemeClr val="accent3">
                    <a:lumMod val="50000"/>
                  </a:schemeClr>
                </a:solidFill>
                <a:latin typeface="Franklin Gothic Medium Cond" pitchFamily="34" charset="0"/>
              </a:rPr>
              <a:t>Kicukiro</a:t>
            </a:r>
            <a:r>
              <a:rPr lang="en-US" sz="1600" dirty="0" smtClean="0">
                <a:solidFill>
                  <a:schemeClr val="accent3">
                    <a:lumMod val="50000"/>
                  </a:schemeClr>
                </a:solidFill>
                <a:latin typeface="Franklin Gothic Medium Cond" pitchFamily="34" charset="0"/>
              </a:rPr>
              <a:t> Center </a:t>
            </a:r>
            <a:endParaRPr lang="en-US" sz="1600" dirty="0">
              <a:solidFill>
                <a:schemeClr val="accent3">
                  <a:lumMod val="50000"/>
                </a:schemeClr>
              </a:solidFill>
              <a:latin typeface="Franklin Gothic Medium Cond" pitchFamily="34" charset="0"/>
            </a:endParaRPr>
          </a:p>
        </p:txBody>
      </p:sp>
      <p:sp>
        <p:nvSpPr>
          <p:cNvPr id="8" name="TextBox 7"/>
          <p:cNvSpPr txBox="1"/>
          <p:nvPr/>
        </p:nvSpPr>
        <p:spPr>
          <a:xfrm>
            <a:off x="5029200" y="5943600"/>
            <a:ext cx="1600200" cy="923330"/>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Home Bar interior Design @NYARUGENGE</a:t>
            </a:r>
            <a:endParaRPr lang="en-US" dirty="0">
              <a:solidFill>
                <a:schemeClr val="accent3">
                  <a:lumMod val="50000"/>
                </a:schemeClr>
              </a:solidFill>
              <a:latin typeface="Franklin Gothic Medium Cond" pitchFamily="34" charset="0"/>
            </a:endParaRPr>
          </a:p>
        </p:txBody>
      </p:sp>
      <p:pic>
        <p:nvPicPr>
          <p:cNvPr id="11" name="Picture 5" descr="D:\MN LUCKY LTD\PROJECTS\PRIME INSURANCE\PRIME RESTAURANT\STAC 2.jpg"/>
          <p:cNvPicPr>
            <a:picLocks noChangeAspect="1" noChangeArrowheads="1"/>
          </p:cNvPicPr>
          <p:nvPr/>
        </p:nvPicPr>
        <p:blipFill>
          <a:blip r:embed="rId3" cstate="print"/>
          <a:srcRect/>
          <a:stretch>
            <a:fillRect/>
          </a:stretch>
        </p:blipFill>
        <p:spPr bwMode="auto">
          <a:xfrm>
            <a:off x="381000" y="6019800"/>
            <a:ext cx="4695825" cy="2590800"/>
          </a:xfrm>
          <a:prstGeom prst="rect">
            <a:avLst/>
          </a:prstGeom>
          <a:noFill/>
        </p:spPr>
      </p:pic>
      <p:cxnSp>
        <p:nvCxnSpPr>
          <p:cNvPr id="12" name="Straight Connector 11"/>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descr="G:\POTIEN LOGOO\LOGO FINAL.png"/>
          <p:cNvPicPr>
            <a:picLocks noChangeAspect="1" noChangeArrowheads="1"/>
          </p:cNvPicPr>
          <p:nvPr/>
        </p:nvPicPr>
        <p:blipFill>
          <a:blip r:embed="rId4" cstate="print"/>
          <a:srcRect/>
          <a:stretch>
            <a:fillRect/>
          </a:stretch>
        </p:blipFill>
        <p:spPr bwMode="auto">
          <a:xfrm>
            <a:off x="228600" y="8667830"/>
            <a:ext cx="1143000" cy="476170"/>
          </a:xfrm>
          <a:prstGeom prst="rect">
            <a:avLst/>
          </a:prstGeom>
          <a:noFill/>
        </p:spPr>
      </p:pic>
      <p:pic>
        <p:nvPicPr>
          <p:cNvPr id="14" name="Picture 2" descr="G:\POTIEN LOGOO\LOGO FINAL.png"/>
          <p:cNvPicPr>
            <a:picLocks noChangeAspect="1" noChangeArrowheads="1"/>
          </p:cNvPicPr>
          <p:nvPr/>
        </p:nvPicPr>
        <p:blipFill>
          <a:blip r:embed="rId4" cstate="print"/>
          <a:srcRect/>
          <a:stretch>
            <a:fillRect/>
          </a:stretch>
        </p:blipFill>
        <p:spPr bwMode="auto">
          <a:xfrm>
            <a:off x="5715000" y="8667830"/>
            <a:ext cx="1143000" cy="476170"/>
          </a:xfrm>
          <a:prstGeom prst="rect">
            <a:avLst/>
          </a:prstGeom>
          <a:noFill/>
        </p:spPr>
      </p:pic>
      <p:sp>
        <p:nvSpPr>
          <p:cNvPr id="16" name="TextBox 15"/>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9218" name="Picture 2" descr="E:\PROJECT 2018\KICUKIRO MODERN MARKET\REVISED FINAL DESIGN\4 FLOOR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199" y="3200400"/>
            <a:ext cx="4529262" cy="254771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N LUCKY LTD\PROJECTS\PRIME INSURANCE\PRIME RESTAURANT\STAC 1.jpg"/>
          <p:cNvPicPr>
            <a:picLocks noChangeAspect="1" noChangeArrowheads="1"/>
          </p:cNvPicPr>
          <p:nvPr/>
        </p:nvPicPr>
        <p:blipFill>
          <a:blip r:embed="rId2" cstate="print"/>
          <a:srcRect/>
          <a:stretch>
            <a:fillRect/>
          </a:stretch>
        </p:blipFill>
        <p:spPr bwMode="auto">
          <a:xfrm>
            <a:off x="304800" y="552449"/>
            <a:ext cx="4419600" cy="2486026"/>
          </a:xfrm>
          <a:prstGeom prst="rect">
            <a:avLst/>
          </a:prstGeom>
          <a:noFill/>
        </p:spPr>
      </p:pic>
      <p:pic>
        <p:nvPicPr>
          <p:cNvPr id="8195" name="Picture 3" descr="D:\MN LUCKY LTD\PROJECTS\PRIME INSURANCE\PRIME RESTAURANT\PRIME 2.jpg"/>
          <p:cNvPicPr>
            <a:picLocks noChangeAspect="1" noChangeArrowheads="1"/>
          </p:cNvPicPr>
          <p:nvPr/>
        </p:nvPicPr>
        <p:blipFill>
          <a:blip r:embed="rId3" cstate="print"/>
          <a:srcRect/>
          <a:stretch>
            <a:fillRect/>
          </a:stretch>
        </p:blipFill>
        <p:spPr bwMode="auto">
          <a:xfrm>
            <a:off x="1752600" y="3124200"/>
            <a:ext cx="4876800" cy="2743200"/>
          </a:xfrm>
          <a:prstGeom prst="rect">
            <a:avLst/>
          </a:prstGeom>
          <a:noFill/>
        </p:spPr>
      </p:pic>
      <p:pic>
        <p:nvPicPr>
          <p:cNvPr id="8196" name="Picture 4" descr="D:\MN LUCKY LTD\PROJECTS\PRIME INSURANCE\PRIME RESTAURANT\STAC 4.jpg"/>
          <p:cNvPicPr>
            <a:picLocks noChangeAspect="1" noChangeArrowheads="1"/>
          </p:cNvPicPr>
          <p:nvPr/>
        </p:nvPicPr>
        <p:blipFill>
          <a:blip r:embed="rId4" cstate="print"/>
          <a:srcRect/>
          <a:stretch>
            <a:fillRect/>
          </a:stretch>
        </p:blipFill>
        <p:spPr bwMode="auto">
          <a:xfrm>
            <a:off x="304800" y="6019800"/>
            <a:ext cx="4648200" cy="2614613"/>
          </a:xfrm>
          <a:prstGeom prst="rect">
            <a:avLst/>
          </a:prstGeom>
          <a:noFill/>
        </p:spPr>
      </p:pic>
      <p:sp>
        <p:nvSpPr>
          <p:cNvPr id="5" name="TextBox 4"/>
          <p:cNvSpPr txBox="1"/>
          <p:nvPr/>
        </p:nvSpPr>
        <p:spPr>
          <a:xfrm>
            <a:off x="5029200" y="457200"/>
            <a:ext cx="1600200" cy="1477328"/>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Bar interior Gardening Design Of STAC Bar and </a:t>
            </a:r>
            <a:r>
              <a:rPr lang="en-US" dirty="0" err="1" smtClean="0">
                <a:solidFill>
                  <a:schemeClr val="accent3">
                    <a:lumMod val="50000"/>
                  </a:schemeClr>
                </a:solidFill>
                <a:latin typeface="Franklin Gothic Medium Cond" pitchFamily="34" charset="0"/>
              </a:rPr>
              <a:t>Resto</a:t>
            </a:r>
            <a:r>
              <a:rPr lang="en-US" dirty="0" smtClean="0">
                <a:solidFill>
                  <a:schemeClr val="accent3">
                    <a:lumMod val="50000"/>
                  </a:schemeClr>
                </a:solidFill>
                <a:latin typeface="Franklin Gothic Medium Cond" pitchFamily="34" charset="0"/>
              </a:rPr>
              <a:t> @ MIC Building </a:t>
            </a:r>
            <a:endParaRPr lang="en-US" dirty="0">
              <a:solidFill>
                <a:schemeClr val="accent3">
                  <a:lumMod val="50000"/>
                </a:schemeClr>
              </a:solidFill>
              <a:latin typeface="Franklin Gothic Medium Cond" pitchFamily="34" charset="0"/>
            </a:endParaRPr>
          </a:p>
        </p:txBody>
      </p:sp>
      <p:sp>
        <p:nvSpPr>
          <p:cNvPr id="6" name="TextBox 5"/>
          <p:cNvSpPr txBox="1"/>
          <p:nvPr/>
        </p:nvSpPr>
        <p:spPr>
          <a:xfrm>
            <a:off x="228600" y="3048000"/>
            <a:ext cx="1447800" cy="1477328"/>
          </a:xfrm>
          <a:prstGeom prst="rect">
            <a:avLst/>
          </a:prstGeom>
          <a:noFill/>
        </p:spPr>
        <p:txBody>
          <a:bodyPr wrap="square" rtlCol="0">
            <a:spAutoFit/>
          </a:bodyPr>
          <a:lstStyle/>
          <a:p>
            <a:r>
              <a:rPr lang="en-US" dirty="0" smtClean="0">
                <a:solidFill>
                  <a:schemeClr val="accent3">
                    <a:lumMod val="50000"/>
                  </a:schemeClr>
                </a:solidFill>
                <a:latin typeface="Franklin Gothic Medium Cond" pitchFamily="34" charset="0"/>
              </a:rPr>
              <a:t>Bar interior Design Of STAC Bar and </a:t>
            </a:r>
            <a:r>
              <a:rPr lang="en-US" dirty="0" err="1" smtClean="0">
                <a:solidFill>
                  <a:schemeClr val="accent3">
                    <a:lumMod val="50000"/>
                  </a:schemeClr>
                </a:solidFill>
                <a:latin typeface="Franklin Gothic Medium Cond" pitchFamily="34" charset="0"/>
              </a:rPr>
              <a:t>Resto</a:t>
            </a:r>
            <a:r>
              <a:rPr lang="en-US" dirty="0" smtClean="0">
                <a:solidFill>
                  <a:schemeClr val="accent3">
                    <a:lumMod val="50000"/>
                  </a:schemeClr>
                </a:solidFill>
                <a:latin typeface="Franklin Gothic Medium Cond" pitchFamily="34" charset="0"/>
              </a:rPr>
              <a:t> @ MIC Building </a:t>
            </a:r>
            <a:endParaRPr lang="en-US" dirty="0">
              <a:solidFill>
                <a:schemeClr val="accent3">
                  <a:lumMod val="50000"/>
                </a:schemeClr>
              </a:solidFill>
              <a:latin typeface="Franklin Gothic Medium Cond" pitchFamily="34" charset="0"/>
            </a:endParaRPr>
          </a:p>
        </p:txBody>
      </p:sp>
      <p:sp>
        <p:nvSpPr>
          <p:cNvPr id="7" name="TextBox 6"/>
          <p:cNvSpPr txBox="1"/>
          <p:nvPr/>
        </p:nvSpPr>
        <p:spPr>
          <a:xfrm>
            <a:off x="4953000" y="5867400"/>
            <a:ext cx="1600200" cy="1477328"/>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Bar interior Gardening Design Of STAC Bar and </a:t>
            </a:r>
            <a:r>
              <a:rPr lang="en-US" dirty="0" err="1" smtClean="0">
                <a:solidFill>
                  <a:schemeClr val="accent3">
                    <a:lumMod val="50000"/>
                  </a:schemeClr>
                </a:solidFill>
                <a:latin typeface="Franklin Gothic Medium Cond" pitchFamily="34" charset="0"/>
              </a:rPr>
              <a:t>Resto</a:t>
            </a:r>
            <a:r>
              <a:rPr lang="en-US" dirty="0" smtClean="0">
                <a:solidFill>
                  <a:schemeClr val="accent3">
                    <a:lumMod val="50000"/>
                  </a:schemeClr>
                </a:solidFill>
                <a:latin typeface="Franklin Gothic Medium Cond" pitchFamily="34" charset="0"/>
              </a:rPr>
              <a:t> @ MIC Building </a:t>
            </a:r>
            <a:endParaRPr lang="en-US" dirty="0">
              <a:solidFill>
                <a:schemeClr val="accent3">
                  <a:lumMod val="50000"/>
                </a:schemeClr>
              </a:solidFill>
              <a:latin typeface="Franklin Gothic Medium Cond" pitchFamily="34" charset="0"/>
            </a:endParaRPr>
          </a:p>
        </p:txBody>
      </p:sp>
      <p:cxnSp>
        <p:nvCxnSpPr>
          <p:cNvPr id="10" name="Straight Connector 9"/>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descr="G:\POTIEN LOGOO\LOGO FINAL.png"/>
          <p:cNvPicPr>
            <a:picLocks noChangeAspect="1" noChangeArrowheads="1"/>
          </p:cNvPicPr>
          <p:nvPr/>
        </p:nvPicPr>
        <p:blipFill>
          <a:blip r:embed="rId5" cstate="print"/>
          <a:srcRect/>
          <a:stretch>
            <a:fillRect/>
          </a:stretch>
        </p:blipFill>
        <p:spPr bwMode="auto">
          <a:xfrm>
            <a:off x="228600" y="8667830"/>
            <a:ext cx="1143000" cy="476170"/>
          </a:xfrm>
          <a:prstGeom prst="rect">
            <a:avLst/>
          </a:prstGeom>
          <a:noFill/>
        </p:spPr>
      </p:pic>
      <p:pic>
        <p:nvPicPr>
          <p:cNvPr id="12" name="Picture 2" descr="G:\POTIEN LOGOO\LOGO FINAL.png"/>
          <p:cNvPicPr>
            <a:picLocks noChangeAspect="1" noChangeArrowheads="1"/>
          </p:cNvPicPr>
          <p:nvPr/>
        </p:nvPicPr>
        <p:blipFill>
          <a:blip r:embed="rId5" cstate="print"/>
          <a:srcRect/>
          <a:stretch>
            <a:fillRect/>
          </a:stretch>
        </p:blipFill>
        <p:spPr bwMode="auto">
          <a:xfrm>
            <a:off x="5715000" y="8667830"/>
            <a:ext cx="1143000" cy="476170"/>
          </a:xfrm>
          <a:prstGeom prst="rect">
            <a:avLst/>
          </a:prstGeom>
          <a:noFill/>
        </p:spPr>
      </p:pic>
      <p:sp>
        <p:nvSpPr>
          <p:cNvPr id="14" name="TextBox 13"/>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sp>
        <p:nvSpPr>
          <p:cNvPr id="15" name="TextBox 14"/>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457200"/>
            <a:ext cx="6215062" cy="576064"/>
          </a:xfrm>
        </p:spPr>
        <p:txBody>
          <a:bodyPr>
            <a:noAutofit/>
          </a:bodyPr>
          <a:lstStyle/>
          <a:p>
            <a:r>
              <a:rPr lang="en-GB" sz="2400" b="1" dirty="0">
                <a:solidFill>
                  <a:schemeClr val="accent4">
                    <a:lumMod val="50000"/>
                  </a:schemeClr>
                </a:solidFill>
                <a:latin typeface="Franklin Gothic Medium Cond" pitchFamily="34" charset="0"/>
              </a:rPr>
              <a:t>4</a:t>
            </a:r>
            <a:r>
              <a:rPr lang="en-GB" sz="2400" b="1" dirty="0" smtClean="0">
                <a:solidFill>
                  <a:schemeClr val="accent4">
                    <a:lumMod val="50000"/>
                  </a:schemeClr>
                </a:solidFill>
                <a:latin typeface="Franklin Gothic Medium Cond" pitchFamily="34" charset="0"/>
              </a:rPr>
              <a:t>. </a:t>
            </a:r>
            <a:r>
              <a:rPr lang="en-GB" sz="2400" dirty="0" smtClean="0">
                <a:solidFill>
                  <a:schemeClr val="accent4">
                    <a:lumMod val="75000"/>
                  </a:schemeClr>
                </a:solidFill>
                <a:latin typeface="Franklin Gothic Medium Cond" pitchFamily="34" charset="0"/>
              </a:rPr>
              <a:t>HOTELS AND APPARTMENTS INTERIOR DESIGN</a:t>
            </a:r>
            <a:endParaRPr lang="en-GB" sz="2400" b="1" dirty="0">
              <a:solidFill>
                <a:schemeClr val="accent4">
                  <a:lumMod val="50000"/>
                </a:schemeClr>
              </a:solidFill>
              <a:latin typeface="Franklin Gothic Medium Cond" pitchFamily="34" charset="0"/>
            </a:endParaRPr>
          </a:p>
        </p:txBody>
      </p:sp>
      <p:sp>
        <p:nvSpPr>
          <p:cNvPr id="16" name="Content Placeholder 15"/>
          <p:cNvSpPr>
            <a:spLocks noGrp="1"/>
          </p:cNvSpPr>
          <p:nvPr>
            <p:ph sz="quarter" idx="2"/>
          </p:nvPr>
        </p:nvSpPr>
        <p:spPr>
          <a:xfrm>
            <a:off x="228600" y="1143000"/>
            <a:ext cx="6476999" cy="838200"/>
          </a:xfrm>
        </p:spPr>
        <p:txBody>
          <a:bodyPr>
            <a:noAutofit/>
          </a:bodyPr>
          <a:lstStyle/>
          <a:p>
            <a:pPr marL="25718" indent="0">
              <a:buNone/>
            </a:pPr>
            <a:r>
              <a:rPr lang="en-GB" sz="1800" dirty="0" smtClean="0">
                <a:solidFill>
                  <a:schemeClr val="accent3">
                    <a:lumMod val="50000"/>
                  </a:schemeClr>
                </a:solidFill>
                <a:latin typeface="Franklin Gothic Medium Cond" pitchFamily="34" charset="0"/>
                <a:cs typeface="Arial" pitchFamily="34" charset="0"/>
              </a:rPr>
              <a:t>We have an experience in consulting interior design project for hotels and apartments; making the standard Hotels design in  </a:t>
            </a:r>
            <a:r>
              <a:rPr lang="en-GB" sz="1800" dirty="0" smtClean="0">
                <a:solidFill>
                  <a:schemeClr val="accent3">
                    <a:lumMod val="50000"/>
                  </a:schemeClr>
                </a:solidFill>
                <a:latin typeface="Franklin Gothic Medium Cond" pitchFamily="34" charset="0"/>
                <a:cs typeface="Arial" pitchFamily="34" charset="0"/>
              </a:rPr>
              <a:t>Entrance </a:t>
            </a:r>
            <a:r>
              <a:rPr lang="en-GB" sz="1800" dirty="0" smtClean="0">
                <a:solidFill>
                  <a:schemeClr val="accent3">
                    <a:lumMod val="50000"/>
                  </a:schemeClr>
                </a:solidFill>
                <a:latin typeface="Franklin Gothic Medium Cond" pitchFamily="34" charset="0"/>
                <a:cs typeface="Arial" pitchFamily="34" charset="0"/>
              </a:rPr>
              <a:t>reception , Robby , bar. And Apartment interior designing in Rooms, closet, kitchens and living room to fit different customs.</a:t>
            </a:r>
          </a:p>
        </p:txBody>
      </p:sp>
      <p:sp>
        <p:nvSpPr>
          <p:cNvPr id="12" name="TextBox 11"/>
          <p:cNvSpPr txBox="1"/>
          <p:nvPr/>
        </p:nvSpPr>
        <p:spPr>
          <a:xfrm>
            <a:off x="4348886" y="2438400"/>
            <a:ext cx="2199832" cy="584775"/>
          </a:xfrm>
          <a:prstGeom prst="rect">
            <a:avLst/>
          </a:prstGeom>
          <a:noFill/>
        </p:spPr>
        <p:txBody>
          <a:bodyPr wrap="square" rtlCol="0">
            <a:spAutoFit/>
          </a:bodyPr>
          <a:lstStyle/>
          <a:p>
            <a:pPr algn="r"/>
            <a:r>
              <a:rPr lang="en-US" sz="1600" b="1" dirty="0" smtClean="0">
                <a:solidFill>
                  <a:schemeClr val="accent3">
                    <a:lumMod val="50000"/>
                  </a:schemeClr>
                </a:solidFill>
                <a:latin typeface="Franklin Gothic Medium Cond" pitchFamily="34" charset="0"/>
              </a:rPr>
              <a:t>Pacific Hotel reception Design </a:t>
            </a:r>
            <a:endParaRPr lang="en-US" sz="1600" b="1" dirty="0">
              <a:solidFill>
                <a:schemeClr val="accent3">
                  <a:lumMod val="50000"/>
                </a:schemeClr>
              </a:solidFill>
              <a:latin typeface="Franklin Gothic Medium Cond" pitchFamily="34" charset="0"/>
            </a:endParaRPr>
          </a:p>
        </p:txBody>
      </p:sp>
      <p:sp>
        <p:nvSpPr>
          <p:cNvPr id="15" name="TextBox 14"/>
          <p:cNvSpPr txBox="1"/>
          <p:nvPr/>
        </p:nvSpPr>
        <p:spPr>
          <a:xfrm>
            <a:off x="228600" y="4876800"/>
            <a:ext cx="1524000" cy="523220"/>
          </a:xfrm>
          <a:prstGeom prst="rect">
            <a:avLst/>
          </a:prstGeom>
          <a:noFill/>
        </p:spPr>
        <p:txBody>
          <a:bodyPr wrap="square" rtlCol="0">
            <a:spAutoFit/>
          </a:bodyPr>
          <a:lstStyle/>
          <a:p>
            <a:r>
              <a:rPr lang="en-US" sz="1400" b="1" dirty="0" smtClean="0">
                <a:solidFill>
                  <a:schemeClr val="accent3">
                    <a:lumMod val="50000"/>
                  </a:schemeClr>
                </a:solidFill>
                <a:latin typeface="Franklin Gothic Medium Cond" pitchFamily="34" charset="0"/>
              </a:rPr>
              <a:t>Pacific Hotel  </a:t>
            </a:r>
            <a:r>
              <a:rPr lang="en-US" sz="1400" b="1" dirty="0" smtClean="0">
                <a:solidFill>
                  <a:schemeClr val="accent3">
                    <a:lumMod val="50000"/>
                  </a:schemeClr>
                </a:solidFill>
                <a:latin typeface="Franklin Gothic Medium Cond" pitchFamily="34" charset="0"/>
              </a:rPr>
              <a:t>R</a:t>
            </a:r>
            <a:r>
              <a:rPr lang="en-US" sz="1400" b="1" dirty="0" smtClean="0">
                <a:solidFill>
                  <a:schemeClr val="accent3">
                    <a:lumMod val="50000"/>
                  </a:schemeClr>
                </a:solidFill>
                <a:latin typeface="Franklin Gothic Medium Cond" pitchFamily="34" charset="0"/>
              </a:rPr>
              <a:t>obby Design</a:t>
            </a:r>
            <a:endParaRPr lang="en-US" sz="1400" b="1" dirty="0">
              <a:solidFill>
                <a:schemeClr val="accent3">
                  <a:lumMod val="50000"/>
                </a:schemeClr>
              </a:solidFill>
              <a:latin typeface="Franklin Gothic Medium Cond" pitchFamily="34" charset="0"/>
            </a:endParaRPr>
          </a:p>
        </p:txBody>
      </p:sp>
      <p:cxnSp>
        <p:nvCxnSpPr>
          <p:cNvPr id="11" name="Straight Connector 10"/>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descr="G:\POTIEN LOGOO\LOGO FINAL.png"/>
          <p:cNvPicPr>
            <a:picLocks noChangeAspect="1" noChangeArrowheads="1"/>
          </p:cNvPicPr>
          <p:nvPr/>
        </p:nvPicPr>
        <p:blipFill>
          <a:blip r:embed="rId2" cstate="print"/>
          <a:srcRect/>
          <a:stretch>
            <a:fillRect/>
          </a:stretch>
        </p:blipFill>
        <p:spPr bwMode="auto">
          <a:xfrm>
            <a:off x="228600" y="8667830"/>
            <a:ext cx="1143000" cy="476170"/>
          </a:xfrm>
          <a:prstGeom prst="rect">
            <a:avLst/>
          </a:prstGeom>
          <a:noFill/>
        </p:spPr>
      </p:pic>
      <p:pic>
        <p:nvPicPr>
          <p:cNvPr id="19" name="Picture 2" descr="G:\POTIEN LOGOO\LOGO FINAL.png"/>
          <p:cNvPicPr>
            <a:picLocks noChangeAspect="1" noChangeArrowheads="1"/>
          </p:cNvPicPr>
          <p:nvPr/>
        </p:nvPicPr>
        <p:blipFill>
          <a:blip r:embed="rId2" cstate="print"/>
          <a:srcRect/>
          <a:stretch>
            <a:fillRect/>
          </a:stretch>
        </p:blipFill>
        <p:spPr bwMode="auto">
          <a:xfrm>
            <a:off x="5715000" y="8667830"/>
            <a:ext cx="1143000" cy="476170"/>
          </a:xfrm>
          <a:prstGeom prst="rect">
            <a:avLst/>
          </a:prstGeom>
          <a:noFill/>
        </p:spPr>
      </p:pic>
      <p:sp>
        <p:nvSpPr>
          <p:cNvPr id="21" name="TextBox 20"/>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4098" name="Picture 2" descr="E:\PROJECT 2018\MURENZI HOTEL\MURENZI 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68" y="2438400"/>
            <a:ext cx="3970337" cy="22333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PROJECT 2018\MURENZI HOTEL\MURENZI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2804" y="4876800"/>
            <a:ext cx="4705914" cy="26470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1073901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2900" y="4250287"/>
            <a:ext cx="5372100" cy="369332"/>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Aerial view of Hotel Robby and Reception at Pacific Hotel</a:t>
            </a:r>
            <a:endParaRPr lang="en-US" dirty="0">
              <a:solidFill>
                <a:schemeClr val="accent3">
                  <a:lumMod val="50000"/>
                </a:schemeClr>
              </a:solidFill>
              <a:latin typeface="Franklin Gothic Medium Cond" pitchFamily="34" charset="0"/>
            </a:endParaRPr>
          </a:p>
        </p:txBody>
      </p:sp>
      <p:sp>
        <p:nvSpPr>
          <p:cNvPr id="10" name="TextBox 9"/>
          <p:cNvSpPr txBox="1"/>
          <p:nvPr/>
        </p:nvSpPr>
        <p:spPr>
          <a:xfrm>
            <a:off x="228600" y="3048000"/>
            <a:ext cx="1828800" cy="923330"/>
          </a:xfrm>
          <a:prstGeom prst="rect">
            <a:avLst/>
          </a:prstGeom>
          <a:noFill/>
        </p:spPr>
        <p:txBody>
          <a:bodyPr wrap="square" rtlCol="0">
            <a:spAutoFit/>
          </a:bodyPr>
          <a:lstStyle/>
          <a:p>
            <a:r>
              <a:rPr lang="en-US" dirty="0" smtClean="0">
                <a:solidFill>
                  <a:schemeClr val="accent3">
                    <a:lumMod val="50000"/>
                  </a:schemeClr>
                </a:solidFill>
                <a:latin typeface="Franklin Gothic Medium Cond" pitchFamily="34" charset="0"/>
              </a:rPr>
              <a:t>View of Expo stand Designs of </a:t>
            </a:r>
            <a:r>
              <a:rPr lang="en-US" dirty="0" err="1" smtClean="0">
                <a:solidFill>
                  <a:schemeClr val="accent3">
                    <a:lumMod val="50000"/>
                  </a:schemeClr>
                </a:solidFill>
                <a:latin typeface="Franklin Gothic Medium Cond" pitchFamily="34" charset="0"/>
              </a:rPr>
              <a:t>RwandAir</a:t>
            </a:r>
            <a:r>
              <a:rPr lang="en-US" dirty="0" smtClean="0">
                <a:solidFill>
                  <a:schemeClr val="accent3">
                    <a:lumMod val="50000"/>
                  </a:schemeClr>
                </a:solidFill>
                <a:latin typeface="Franklin Gothic Medium Cond" pitchFamily="34" charset="0"/>
              </a:rPr>
              <a:t> 2017</a:t>
            </a:r>
            <a:endParaRPr lang="en-US" dirty="0">
              <a:solidFill>
                <a:schemeClr val="accent3">
                  <a:lumMod val="50000"/>
                </a:schemeClr>
              </a:solidFill>
              <a:latin typeface="Franklin Gothic Medium Cond" pitchFamily="34" charset="0"/>
            </a:endParaRPr>
          </a:p>
        </p:txBody>
      </p:sp>
      <p:cxnSp>
        <p:nvCxnSpPr>
          <p:cNvPr id="12" name="Straight Connector 11"/>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descr="G:\POTIEN LOGOO\LOGO FINAL.png"/>
          <p:cNvPicPr>
            <a:picLocks noChangeAspect="1" noChangeArrowheads="1"/>
          </p:cNvPicPr>
          <p:nvPr/>
        </p:nvPicPr>
        <p:blipFill>
          <a:blip r:embed="rId3" cstate="print"/>
          <a:srcRect/>
          <a:stretch>
            <a:fillRect/>
          </a:stretch>
        </p:blipFill>
        <p:spPr bwMode="auto">
          <a:xfrm>
            <a:off x="228600" y="8667830"/>
            <a:ext cx="1143000" cy="476170"/>
          </a:xfrm>
          <a:prstGeom prst="rect">
            <a:avLst/>
          </a:prstGeom>
          <a:noFill/>
        </p:spPr>
      </p:pic>
      <p:pic>
        <p:nvPicPr>
          <p:cNvPr id="14" name="Picture 2" descr="G:\POTIEN LOGOO\LOGO FINAL.png"/>
          <p:cNvPicPr>
            <a:picLocks noChangeAspect="1" noChangeArrowheads="1"/>
          </p:cNvPicPr>
          <p:nvPr/>
        </p:nvPicPr>
        <p:blipFill>
          <a:blip r:embed="rId3" cstate="print"/>
          <a:srcRect/>
          <a:stretch>
            <a:fillRect/>
          </a:stretch>
        </p:blipFill>
        <p:spPr bwMode="auto">
          <a:xfrm>
            <a:off x="5715000" y="8667830"/>
            <a:ext cx="1143000" cy="476170"/>
          </a:xfrm>
          <a:prstGeom prst="rect">
            <a:avLst/>
          </a:prstGeom>
          <a:noFill/>
        </p:spPr>
      </p:pic>
      <p:sp>
        <p:nvSpPr>
          <p:cNvPr id="16" name="TextBox 15"/>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5122" name="Picture 2" descr="E:\PROJECT 2018\MURENZI HOTEL\MURENZI 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542329"/>
            <a:ext cx="6400799" cy="36004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PROJECT 2018\MURENZI HOTEL\MURENZI 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76" y="4683484"/>
            <a:ext cx="6369423" cy="3582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35641" y="8266284"/>
            <a:ext cx="5372100" cy="369332"/>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Hotel bar designs and customers service area</a:t>
            </a:r>
            <a:endParaRPr lang="en-US" dirty="0">
              <a:solidFill>
                <a:schemeClr val="accent3">
                  <a:lumMod val="50000"/>
                </a:schemeClr>
              </a:solidFill>
              <a:latin typeface="Franklin Gothic Medium Cond" pitchFamily="34" charset="0"/>
            </a:endParaRPr>
          </a:p>
        </p:txBody>
      </p:sp>
      <p:sp>
        <p:nvSpPr>
          <p:cNvPr id="18" name="TextBox 17"/>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2938" y="467544"/>
            <a:ext cx="5910262" cy="576064"/>
          </a:xfrm>
        </p:spPr>
        <p:txBody>
          <a:bodyPr>
            <a:noAutofit/>
          </a:bodyPr>
          <a:lstStyle/>
          <a:p>
            <a:r>
              <a:rPr lang="en-GB" sz="2400" b="1" dirty="0" smtClean="0">
                <a:solidFill>
                  <a:schemeClr val="accent4">
                    <a:lumMod val="50000"/>
                  </a:schemeClr>
                </a:solidFill>
                <a:latin typeface="Franklin Gothic Medium Cond" pitchFamily="34" charset="0"/>
              </a:rPr>
              <a:t>APPARTMENTS  INTERIOR DESIGN</a:t>
            </a:r>
            <a:endParaRPr lang="en-GB" sz="2400" b="1" dirty="0">
              <a:solidFill>
                <a:schemeClr val="accent4">
                  <a:lumMod val="50000"/>
                </a:schemeClr>
              </a:solidFill>
              <a:latin typeface="Franklin Gothic Medium Cond" pitchFamily="34" charset="0"/>
            </a:endParaRPr>
          </a:p>
        </p:txBody>
      </p:sp>
      <p:cxnSp>
        <p:nvCxnSpPr>
          <p:cNvPr id="13" name="Straight Connector 12"/>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G:\POTIEN LOGOO\LOGO FINAL.png"/>
          <p:cNvPicPr>
            <a:picLocks noChangeAspect="1" noChangeArrowheads="1"/>
          </p:cNvPicPr>
          <p:nvPr/>
        </p:nvPicPr>
        <p:blipFill>
          <a:blip r:embed="rId3" cstate="print"/>
          <a:srcRect/>
          <a:stretch>
            <a:fillRect/>
          </a:stretch>
        </p:blipFill>
        <p:spPr bwMode="auto">
          <a:xfrm>
            <a:off x="228600" y="8667830"/>
            <a:ext cx="1143000" cy="476170"/>
          </a:xfrm>
          <a:prstGeom prst="rect">
            <a:avLst/>
          </a:prstGeom>
          <a:noFill/>
        </p:spPr>
      </p:pic>
      <p:pic>
        <p:nvPicPr>
          <p:cNvPr id="14" name="Picture 2" descr="G:\POTIEN LOGOO\LOGO FINAL.png"/>
          <p:cNvPicPr>
            <a:picLocks noChangeAspect="1" noChangeArrowheads="1"/>
          </p:cNvPicPr>
          <p:nvPr/>
        </p:nvPicPr>
        <p:blipFill>
          <a:blip r:embed="rId3" cstate="print"/>
          <a:srcRect/>
          <a:stretch>
            <a:fillRect/>
          </a:stretch>
        </p:blipFill>
        <p:spPr bwMode="auto">
          <a:xfrm>
            <a:off x="5715000" y="8667830"/>
            <a:ext cx="1143000" cy="476170"/>
          </a:xfrm>
          <a:prstGeom prst="rect">
            <a:avLst/>
          </a:prstGeom>
          <a:noFill/>
        </p:spPr>
      </p:pic>
      <p:sp>
        <p:nvSpPr>
          <p:cNvPr id="17" name="TextBox 16"/>
          <p:cNvSpPr txBox="1"/>
          <p:nvPr/>
        </p:nvSpPr>
        <p:spPr>
          <a:xfrm>
            <a:off x="27432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6146" name="Picture 2" descr="E:\PROJECT 2018\GISOZI APARTMENT\APPARTMENT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21" y="1066801"/>
            <a:ext cx="619253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PROJECT 2018\GISOZI APARTMENT\APPARTMENT 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4079284"/>
            <a:ext cx="6169959" cy="32418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07041" y="3814878"/>
            <a:ext cx="5372100" cy="369332"/>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Apartment Reception interior Design</a:t>
            </a:r>
            <a:endParaRPr lang="en-US" dirty="0">
              <a:solidFill>
                <a:schemeClr val="accent3">
                  <a:lumMod val="50000"/>
                </a:schemeClr>
              </a:solidFill>
              <a:latin typeface="Franklin Gothic Medium Cond" pitchFamily="34" charset="0"/>
            </a:endParaRPr>
          </a:p>
        </p:txBody>
      </p:sp>
      <p:sp>
        <p:nvSpPr>
          <p:cNvPr id="19" name="TextBox 18"/>
          <p:cNvSpPr txBox="1"/>
          <p:nvPr/>
        </p:nvSpPr>
        <p:spPr>
          <a:xfrm>
            <a:off x="533400" y="7321126"/>
            <a:ext cx="5372100" cy="646331"/>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Apartment living room interior Design  with outstanding TV stands</a:t>
            </a:r>
            <a:endParaRPr lang="en-US" dirty="0">
              <a:solidFill>
                <a:schemeClr val="accent3">
                  <a:lumMod val="50000"/>
                </a:schemeClr>
              </a:solidFill>
              <a:latin typeface="Franklin Gothic Medium Cond" pitchFamily="34" charset="0"/>
            </a:endParaRPr>
          </a:p>
        </p:txBody>
      </p:sp>
      <p:sp>
        <p:nvSpPr>
          <p:cNvPr id="12" name="TextBox 11"/>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3888615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457200"/>
            <a:ext cx="4919662" cy="576064"/>
          </a:xfrm>
        </p:spPr>
        <p:txBody>
          <a:bodyPr>
            <a:noAutofit/>
          </a:bodyPr>
          <a:lstStyle/>
          <a:p>
            <a:r>
              <a:rPr lang="en-GB" sz="2400" b="1" dirty="0" smtClean="0">
                <a:solidFill>
                  <a:schemeClr val="accent4">
                    <a:lumMod val="75000"/>
                  </a:schemeClr>
                </a:solidFill>
                <a:latin typeface="Franklin Gothic Medium Cond" pitchFamily="34" charset="0"/>
              </a:rPr>
              <a:t>INTRODUCTION</a:t>
            </a:r>
            <a:endParaRPr lang="en-GB" sz="2400" b="1" dirty="0">
              <a:solidFill>
                <a:schemeClr val="accent4">
                  <a:lumMod val="75000"/>
                </a:schemeClr>
              </a:solidFill>
              <a:latin typeface="Franklin Gothic Medium Cond" pitchFamily="34" charset="0"/>
            </a:endParaRPr>
          </a:p>
        </p:txBody>
      </p:sp>
      <p:sp>
        <p:nvSpPr>
          <p:cNvPr id="9" name="Text Placeholder 8"/>
          <p:cNvSpPr>
            <a:spLocks noGrp="1"/>
          </p:cNvSpPr>
          <p:nvPr>
            <p:ph type="body" idx="1"/>
          </p:nvPr>
        </p:nvSpPr>
        <p:spPr>
          <a:xfrm>
            <a:off x="381000" y="5361687"/>
            <a:ext cx="6216353" cy="3030478"/>
          </a:xfrm>
        </p:spPr>
        <p:txBody>
          <a:bodyPr>
            <a:normAutofit lnSpcReduction="10000"/>
          </a:bodyPr>
          <a:lstStyle/>
          <a:p>
            <a:r>
              <a:rPr lang="en-GB" sz="1800" b="0" dirty="0" smtClean="0">
                <a:solidFill>
                  <a:schemeClr val="accent3">
                    <a:lumMod val="50000"/>
                  </a:schemeClr>
                </a:solidFill>
                <a:latin typeface="Franklin Gothic Medium Cond" pitchFamily="34" charset="0"/>
                <a:cs typeface="Arial" pitchFamily="34" charset="0"/>
              </a:rPr>
              <a:t>With our unique professional touch, we transform your work stations and offices into a statement of your values. Our </a:t>
            </a:r>
            <a:r>
              <a:rPr lang="en-GB" sz="1800" b="0" dirty="0">
                <a:solidFill>
                  <a:schemeClr val="accent3">
                    <a:lumMod val="50000"/>
                  </a:schemeClr>
                </a:solidFill>
                <a:latin typeface="Franklin Gothic Medium Cond" pitchFamily="34" charset="0"/>
                <a:cs typeface="Arial" pitchFamily="34" charset="0"/>
              </a:rPr>
              <a:t>c</a:t>
            </a:r>
            <a:r>
              <a:rPr lang="en-GB" sz="1800" b="0" dirty="0" smtClean="0">
                <a:solidFill>
                  <a:schemeClr val="accent3">
                    <a:lumMod val="50000"/>
                  </a:schemeClr>
                </a:solidFill>
                <a:latin typeface="Franklin Gothic Medium Cond" pitchFamily="34" charset="0"/>
                <a:cs typeface="Arial" pitchFamily="34" charset="0"/>
              </a:rPr>
              <a:t>orporate portfolio covers a spectrum of office interior and exterior design products and services. In all product categories that follow we do the construction, installation, repair, and maintenance. </a:t>
            </a:r>
          </a:p>
          <a:p>
            <a:endParaRPr lang="en-GB" sz="1800" b="0" dirty="0" smtClean="0">
              <a:solidFill>
                <a:schemeClr val="accent3">
                  <a:lumMod val="50000"/>
                </a:schemeClr>
              </a:solidFill>
              <a:latin typeface="Franklin Gothic Medium Cond" pitchFamily="34" charset="0"/>
              <a:cs typeface="Arial" pitchFamily="34" charset="0"/>
            </a:endParaRPr>
          </a:p>
          <a:p>
            <a:r>
              <a:rPr lang="en-GB" sz="1800" b="0" dirty="0" smtClean="0">
                <a:solidFill>
                  <a:schemeClr val="accent3">
                    <a:lumMod val="50000"/>
                  </a:schemeClr>
                </a:solidFill>
                <a:latin typeface="Franklin Gothic Medium Cond" pitchFamily="34" charset="0"/>
                <a:cs typeface="Arial" pitchFamily="34" charset="0"/>
              </a:rPr>
              <a:t>LADRILLO Ltd. is a Rwandan registered Interior and Exterior design company with office located in Kicukiro –S0natubes. The proprietors have over ten years leadership experience in furniture, fixtures, and fittings. This product offering evolves from the experience and concerted follow-up of market needs and trends. </a:t>
            </a:r>
            <a:endParaRPr lang="en-GB" sz="1800" b="0" dirty="0">
              <a:solidFill>
                <a:schemeClr val="accent3">
                  <a:lumMod val="50000"/>
                </a:schemeClr>
              </a:solidFill>
              <a:latin typeface="Franklin Gothic Medium Cond" pitchFamily="34" charset="0"/>
              <a:cs typeface="Arial" pitchFamily="34" charset="0"/>
            </a:endParaRPr>
          </a:p>
        </p:txBody>
      </p:sp>
      <p:cxnSp>
        <p:nvCxnSpPr>
          <p:cNvPr id="8" name="Straight Connector 7"/>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2" descr="G:\POTIEN LOGOO\LOGO FINAL.png"/>
          <p:cNvPicPr>
            <a:picLocks noChangeAspect="1" noChangeArrowheads="1"/>
          </p:cNvPicPr>
          <p:nvPr/>
        </p:nvPicPr>
        <p:blipFill>
          <a:blip r:embed="rId2" cstate="print"/>
          <a:srcRect/>
          <a:stretch>
            <a:fillRect/>
          </a:stretch>
        </p:blipFill>
        <p:spPr bwMode="auto">
          <a:xfrm>
            <a:off x="228600" y="8667830"/>
            <a:ext cx="1143000" cy="476170"/>
          </a:xfrm>
          <a:prstGeom prst="rect">
            <a:avLst/>
          </a:prstGeom>
          <a:noFill/>
        </p:spPr>
      </p:pic>
      <p:pic>
        <p:nvPicPr>
          <p:cNvPr id="14" name="Picture 2" descr="G:\POTIEN LOGOO\LOGO FINAL.png"/>
          <p:cNvPicPr>
            <a:picLocks noChangeAspect="1" noChangeArrowheads="1"/>
          </p:cNvPicPr>
          <p:nvPr/>
        </p:nvPicPr>
        <p:blipFill>
          <a:blip r:embed="rId2" cstate="print"/>
          <a:srcRect/>
          <a:stretch>
            <a:fillRect/>
          </a:stretch>
        </p:blipFill>
        <p:spPr bwMode="auto">
          <a:xfrm>
            <a:off x="5715000" y="8667830"/>
            <a:ext cx="1143000" cy="476170"/>
          </a:xfrm>
          <a:prstGeom prst="rect">
            <a:avLst/>
          </a:prstGeom>
          <a:noFill/>
        </p:spPr>
      </p:pic>
      <p:sp>
        <p:nvSpPr>
          <p:cNvPr id="16" name="TextBox 15"/>
          <p:cNvSpPr txBox="1"/>
          <p:nvPr/>
        </p:nvSpPr>
        <p:spPr>
          <a:xfrm>
            <a:off x="26289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2" name="Picture 2" descr="E:\PROJECT 2018\PLAN INTERNATIONAL\RECEPTION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1882239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457200"/>
            <a:ext cx="5554980" cy="576064"/>
          </a:xfrm>
        </p:spPr>
        <p:txBody>
          <a:bodyPr>
            <a:noAutofit/>
          </a:bodyPr>
          <a:lstStyle/>
          <a:p>
            <a:r>
              <a:rPr lang="en-GB" sz="2400" b="1" dirty="0" smtClean="0">
                <a:solidFill>
                  <a:schemeClr val="accent4">
                    <a:lumMod val="75000"/>
                  </a:schemeClr>
                </a:solidFill>
                <a:latin typeface="Franklin Gothic Medium Cond" pitchFamily="34" charset="0"/>
              </a:rPr>
              <a:t>1. PARTITIONING</a:t>
            </a:r>
            <a:endParaRPr lang="en-GB" sz="2400" b="1" dirty="0">
              <a:solidFill>
                <a:schemeClr val="accent4">
                  <a:lumMod val="75000"/>
                </a:schemeClr>
              </a:solidFill>
              <a:latin typeface="Franklin Gothic Medium Cond" pitchFamily="34" charset="0"/>
            </a:endParaRPr>
          </a:p>
        </p:txBody>
      </p:sp>
      <p:sp>
        <p:nvSpPr>
          <p:cNvPr id="16" name="Content Placeholder 15"/>
          <p:cNvSpPr>
            <a:spLocks noGrp="1"/>
          </p:cNvSpPr>
          <p:nvPr>
            <p:ph sz="quarter" idx="2"/>
          </p:nvPr>
        </p:nvSpPr>
        <p:spPr>
          <a:xfrm>
            <a:off x="404664" y="1295400"/>
            <a:ext cx="5919935" cy="2715344"/>
          </a:xfrm>
        </p:spPr>
        <p:txBody>
          <a:bodyPr>
            <a:noAutofit/>
          </a:bodyPr>
          <a:lstStyle/>
          <a:p>
            <a:pPr marL="25718" indent="0">
              <a:buNone/>
            </a:pPr>
            <a:r>
              <a:rPr lang="en-GB" sz="1800" dirty="0">
                <a:solidFill>
                  <a:schemeClr val="accent3">
                    <a:lumMod val="50000"/>
                  </a:schemeClr>
                </a:solidFill>
                <a:latin typeface="Franklin Gothic Medium Cond" pitchFamily="34" charset="0"/>
                <a:cs typeface="Arial" pitchFamily="34" charset="0"/>
              </a:rPr>
              <a:t>We design </a:t>
            </a:r>
            <a:r>
              <a:rPr lang="en-GB" sz="1800" dirty="0" smtClean="0">
                <a:solidFill>
                  <a:schemeClr val="accent3">
                    <a:lumMod val="50000"/>
                  </a:schemeClr>
                </a:solidFill>
                <a:latin typeface="Franklin Gothic Medium Cond" pitchFamily="34" charset="0"/>
                <a:cs typeface="Arial" pitchFamily="34" charset="0"/>
              </a:rPr>
              <a:t>office spaces</a:t>
            </a:r>
            <a:r>
              <a:rPr lang="en-GB" sz="1800" dirty="0">
                <a:solidFill>
                  <a:schemeClr val="accent3">
                    <a:lumMod val="50000"/>
                  </a:schemeClr>
                </a:solidFill>
                <a:latin typeface="Franklin Gothic Medium Cond" pitchFamily="34" charset="0"/>
                <a:cs typeface="Arial" pitchFamily="34" charset="0"/>
              </a:rPr>
              <a:t>. </a:t>
            </a:r>
            <a:r>
              <a:rPr lang="en-GB" sz="1800" dirty="0" smtClean="0">
                <a:solidFill>
                  <a:schemeClr val="accent3">
                    <a:lumMod val="50000"/>
                  </a:schemeClr>
                </a:solidFill>
                <a:latin typeface="Franklin Gothic Medium Cond" pitchFamily="34" charset="0"/>
                <a:cs typeface="Arial" pitchFamily="34" charset="0"/>
              </a:rPr>
              <a:t>Our partitioning portfolio includes all space-structuring concepts including screens </a:t>
            </a:r>
            <a:r>
              <a:rPr lang="en-GB" sz="1800" dirty="0">
                <a:solidFill>
                  <a:schemeClr val="accent3">
                    <a:lumMod val="50000"/>
                  </a:schemeClr>
                </a:solidFill>
                <a:latin typeface="Franklin Gothic Medium Cond" pitchFamily="34" charset="0"/>
                <a:cs typeface="Arial" pitchFamily="34" charset="0"/>
              </a:rPr>
              <a:t>and wall cladding. </a:t>
            </a:r>
            <a:r>
              <a:rPr lang="en-GB" sz="1800" dirty="0" smtClean="0">
                <a:solidFill>
                  <a:schemeClr val="accent3">
                    <a:lumMod val="50000"/>
                  </a:schemeClr>
                </a:solidFill>
                <a:latin typeface="Franklin Gothic Medium Cond" pitchFamily="34" charset="0"/>
                <a:cs typeface="Arial" pitchFamily="34" charset="0"/>
              </a:rPr>
              <a:t>We design and construct vertical </a:t>
            </a:r>
            <a:r>
              <a:rPr lang="en-GB" sz="1800" dirty="0">
                <a:solidFill>
                  <a:schemeClr val="accent3">
                    <a:lumMod val="50000"/>
                  </a:schemeClr>
                </a:solidFill>
                <a:latin typeface="Franklin Gothic Medium Cond" pitchFamily="34" charset="0"/>
                <a:cs typeface="Arial" pitchFamily="34" charset="0"/>
              </a:rPr>
              <a:t>surfaces </a:t>
            </a:r>
            <a:r>
              <a:rPr lang="en-GB" sz="1800" dirty="0" smtClean="0">
                <a:solidFill>
                  <a:schemeClr val="accent3">
                    <a:lumMod val="50000"/>
                  </a:schemeClr>
                </a:solidFill>
                <a:latin typeface="Franklin Gothic Medium Cond" pitchFamily="34" charset="0"/>
                <a:cs typeface="Arial" pitchFamily="34" charset="0"/>
              </a:rPr>
              <a:t>dividing </a:t>
            </a:r>
            <a:r>
              <a:rPr lang="en-GB" sz="1800" dirty="0">
                <a:solidFill>
                  <a:schemeClr val="accent3">
                    <a:lumMod val="50000"/>
                  </a:schemeClr>
                </a:solidFill>
                <a:latin typeface="Franklin Gothic Medium Cond" pitchFamily="34" charset="0"/>
                <a:cs typeface="Arial" pitchFamily="34" charset="0"/>
              </a:rPr>
              <a:t>the office floor in closed and open </a:t>
            </a:r>
            <a:r>
              <a:rPr lang="en-GB" sz="1800" dirty="0" smtClean="0">
                <a:solidFill>
                  <a:schemeClr val="accent3">
                    <a:lumMod val="50000"/>
                  </a:schemeClr>
                </a:solidFill>
                <a:latin typeface="Franklin Gothic Medium Cond" pitchFamily="34" charset="0"/>
                <a:cs typeface="Arial" pitchFamily="34" charset="0"/>
              </a:rPr>
              <a:t>areas to </a:t>
            </a:r>
            <a:r>
              <a:rPr lang="en-GB" sz="1800" dirty="0">
                <a:solidFill>
                  <a:schemeClr val="accent3">
                    <a:lumMod val="50000"/>
                  </a:schemeClr>
                </a:solidFill>
                <a:latin typeface="Franklin Gothic Medium Cond" pitchFamily="34" charset="0"/>
                <a:cs typeface="Arial" pitchFamily="34" charset="0"/>
              </a:rPr>
              <a:t>provide acoustic and visual screening, or promote openness and transparency. </a:t>
            </a:r>
            <a:r>
              <a:rPr lang="en-GB" sz="1800" dirty="0" smtClean="0">
                <a:solidFill>
                  <a:schemeClr val="accent3">
                    <a:lumMod val="50000"/>
                  </a:schemeClr>
                </a:solidFill>
                <a:latin typeface="Franklin Gothic Medium Cond" pitchFamily="34" charset="0"/>
                <a:cs typeface="Arial" pitchFamily="34" charset="0"/>
              </a:rPr>
              <a:t>We provide screen </a:t>
            </a:r>
            <a:r>
              <a:rPr lang="en-GB" sz="1800" dirty="0">
                <a:solidFill>
                  <a:schemeClr val="accent3">
                    <a:lumMod val="50000"/>
                  </a:schemeClr>
                </a:solidFill>
                <a:latin typeface="Franklin Gothic Medium Cond" pitchFamily="34" charset="0"/>
                <a:cs typeface="Arial" pitchFamily="34" charset="0"/>
              </a:rPr>
              <a:t>partitioning </a:t>
            </a:r>
            <a:r>
              <a:rPr lang="en-GB" sz="1800" dirty="0" smtClean="0">
                <a:solidFill>
                  <a:schemeClr val="accent3">
                    <a:lumMod val="50000"/>
                  </a:schemeClr>
                </a:solidFill>
                <a:latin typeface="Franklin Gothic Medium Cond" pitchFamily="34" charset="0"/>
                <a:cs typeface="Arial" pitchFamily="34" charset="0"/>
              </a:rPr>
              <a:t>enabling </a:t>
            </a:r>
            <a:r>
              <a:rPr lang="en-GB" sz="1800" dirty="0">
                <a:solidFill>
                  <a:schemeClr val="accent3">
                    <a:lumMod val="50000"/>
                  </a:schemeClr>
                </a:solidFill>
                <a:latin typeface="Franklin Gothic Medium Cond" pitchFamily="34" charset="0"/>
                <a:cs typeface="Arial" pitchFamily="34" charset="0"/>
              </a:rPr>
              <a:t>privacy and concentration while sitting </a:t>
            </a:r>
            <a:r>
              <a:rPr lang="en-GB" sz="1800" dirty="0" smtClean="0">
                <a:solidFill>
                  <a:schemeClr val="accent3">
                    <a:lumMod val="50000"/>
                  </a:schemeClr>
                </a:solidFill>
                <a:latin typeface="Franklin Gothic Medium Cond" pitchFamily="34" charset="0"/>
                <a:cs typeface="Arial" pitchFamily="34" charset="0"/>
              </a:rPr>
              <a:t>or </a:t>
            </a:r>
            <a:r>
              <a:rPr lang="en-GB" sz="1800" dirty="0">
                <a:solidFill>
                  <a:schemeClr val="accent3">
                    <a:lumMod val="50000"/>
                  </a:schemeClr>
                </a:solidFill>
                <a:latin typeface="Franklin Gothic Medium Cond" pitchFamily="34" charset="0"/>
                <a:cs typeface="Arial" pitchFamily="34" charset="0"/>
              </a:rPr>
              <a:t>wall cladding</a:t>
            </a:r>
            <a:r>
              <a:rPr lang="en-GB" sz="1800" dirty="0" smtClean="0">
                <a:solidFill>
                  <a:schemeClr val="accent3">
                    <a:lumMod val="50000"/>
                  </a:schemeClr>
                </a:solidFill>
                <a:latin typeface="Franklin Gothic Medium Cond" pitchFamily="34" charset="0"/>
                <a:cs typeface="Arial" pitchFamily="34" charset="0"/>
              </a:rPr>
              <a:t>, which may expands </a:t>
            </a:r>
            <a:r>
              <a:rPr lang="en-GB" sz="1800" dirty="0">
                <a:solidFill>
                  <a:schemeClr val="accent3">
                    <a:lumMod val="50000"/>
                  </a:schemeClr>
                </a:solidFill>
                <a:latin typeface="Franklin Gothic Medium Cond" pitchFamily="34" charset="0"/>
                <a:cs typeface="Arial" pitchFamily="34" charset="0"/>
              </a:rPr>
              <a:t>the workplace, shapes and design walls</a:t>
            </a:r>
            <a:r>
              <a:rPr lang="en-GB" sz="1800" dirty="0" smtClean="0">
                <a:solidFill>
                  <a:schemeClr val="accent3">
                    <a:lumMod val="50000"/>
                  </a:schemeClr>
                </a:solidFill>
                <a:latin typeface="Franklin Gothic Medium Cond" pitchFamily="34" charset="0"/>
                <a:cs typeface="Arial" pitchFamily="34" charset="0"/>
              </a:rPr>
              <a:t>. </a:t>
            </a:r>
          </a:p>
          <a:p>
            <a:pPr marL="25718" indent="0">
              <a:buNone/>
            </a:pPr>
            <a:r>
              <a:rPr lang="en-GB" sz="1800" dirty="0" smtClean="0">
                <a:solidFill>
                  <a:schemeClr val="accent3">
                    <a:lumMod val="50000"/>
                  </a:schemeClr>
                </a:solidFill>
                <a:latin typeface="Franklin Gothic Medium Cond" pitchFamily="34" charset="0"/>
                <a:cs typeface="Arial" pitchFamily="34" charset="0"/>
              </a:rPr>
              <a:t>We partition using various materials including gypsum, hard wood, MDF boards, soft wood, Glass, Aluminium, metal frames, concrete, and sometimes a combination of various materials.  </a:t>
            </a:r>
          </a:p>
          <a:p>
            <a:pPr marL="25718" indent="0">
              <a:buNone/>
            </a:pPr>
            <a:r>
              <a:rPr lang="en-GB" sz="1800" b="1" u="sng" dirty="0" smtClean="0">
                <a:solidFill>
                  <a:schemeClr val="accent3">
                    <a:lumMod val="50000"/>
                  </a:schemeClr>
                </a:solidFill>
                <a:latin typeface="Franklin Gothic Medium Cond" pitchFamily="34" charset="0"/>
                <a:cs typeface="Arial" pitchFamily="34" charset="0"/>
              </a:rPr>
              <a:t>1.OFFICE INTERIOR DESIGNING  WITH OUTSTANDING SEATING ARRANGEMENT</a:t>
            </a:r>
          </a:p>
        </p:txBody>
      </p:sp>
      <p:cxnSp>
        <p:nvCxnSpPr>
          <p:cNvPr id="11" name="Straight Connector 10"/>
          <p:cNvCxnSpPr/>
          <p:nvPr/>
        </p:nvCxnSpPr>
        <p:spPr>
          <a:xfrm>
            <a:off x="0" y="81534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G:\POTIEN LOGOO\LOGO FINAL.png"/>
          <p:cNvPicPr>
            <a:picLocks noChangeAspect="1" noChangeArrowheads="1"/>
          </p:cNvPicPr>
          <p:nvPr/>
        </p:nvPicPr>
        <p:blipFill>
          <a:blip r:embed="rId2" cstate="print"/>
          <a:srcRect/>
          <a:stretch>
            <a:fillRect/>
          </a:stretch>
        </p:blipFill>
        <p:spPr bwMode="auto">
          <a:xfrm>
            <a:off x="228600" y="8134430"/>
            <a:ext cx="1143000" cy="476170"/>
          </a:xfrm>
          <a:prstGeom prst="rect">
            <a:avLst/>
          </a:prstGeom>
          <a:noFill/>
        </p:spPr>
      </p:pic>
      <p:pic>
        <p:nvPicPr>
          <p:cNvPr id="15" name="Picture 2" descr="G:\POTIEN LOGOO\LOGO FINAL.png"/>
          <p:cNvPicPr>
            <a:picLocks noChangeAspect="1" noChangeArrowheads="1"/>
          </p:cNvPicPr>
          <p:nvPr/>
        </p:nvPicPr>
        <p:blipFill>
          <a:blip r:embed="rId2" cstate="print"/>
          <a:srcRect/>
          <a:stretch>
            <a:fillRect/>
          </a:stretch>
        </p:blipFill>
        <p:spPr bwMode="auto">
          <a:xfrm>
            <a:off x="5486400" y="8153400"/>
            <a:ext cx="1143000" cy="476170"/>
          </a:xfrm>
          <a:prstGeom prst="rect">
            <a:avLst/>
          </a:prstGeom>
          <a:noFill/>
        </p:spPr>
      </p:pic>
      <p:sp>
        <p:nvSpPr>
          <p:cNvPr id="18" name="TextBox 17"/>
          <p:cNvSpPr txBox="1"/>
          <p:nvPr/>
        </p:nvSpPr>
        <p:spPr>
          <a:xfrm>
            <a:off x="2362200" y="8382000"/>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13" name="Picture 2" descr="E:\PROJECT 2018\FEDEX\FEDEX 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5019479"/>
            <a:ext cx="4724400" cy="26574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943100" y="81719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1612087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381000" y="457200"/>
            <a:ext cx="5554980" cy="576064"/>
          </a:xfrm>
          <a:prstGeom prst="rect">
            <a:avLst/>
          </a:prstGeom>
        </p:spPr>
        <p:txBody>
          <a:bodyPr>
            <a:noAutofit/>
          </a:bodyPr>
          <a:lst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a:lstStyle>
          <a:p>
            <a:r>
              <a:rPr lang="en-GB" sz="2400" dirty="0" smtClean="0">
                <a:solidFill>
                  <a:schemeClr val="accent4">
                    <a:lumMod val="75000"/>
                  </a:schemeClr>
                </a:solidFill>
                <a:latin typeface="Franklin Gothic Medium Cond" pitchFamily="34" charset="0"/>
              </a:rPr>
              <a:t>1. OFFICE  PARTITIONING </a:t>
            </a:r>
            <a:endParaRPr lang="en-GB" sz="2400" dirty="0">
              <a:solidFill>
                <a:schemeClr val="accent4">
                  <a:lumMod val="75000"/>
                </a:schemeClr>
              </a:solidFill>
              <a:latin typeface="Franklin Gothic Medium Cond" pitchFamily="34" charset="0"/>
            </a:endParaRPr>
          </a:p>
        </p:txBody>
      </p:sp>
      <p:pic>
        <p:nvPicPr>
          <p:cNvPr id="4" name="Picture 2" descr="G:\POTIEN LOGOO\LOGO FINAL.png"/>
          <p:cNvPicPr>
            <a:picLocks noChangeAspect="1" noChangeArrowheads="1"/>
          </p:cNvPicPr>
          <p:nvPr/>
        </p:nvPicPr>
        <p:blipFill>
          <a:blip r:embed="rId2" cstate="print"/>
          <a:srcRect/>
          <a:stretch>
            <a:fillRect/>
          </a:stretch>
        </p:blipFill>
        <p:spPr bwMode="auto">
          <a:xfrm>
            <a:off x="228600" y="8134430"/>
            <a:ext cx="1143000" cy="476170"/>
          </a:xfrm>
          <a:prstGeom prst="rect">
            <a:avLst/>
          </a:prstGeom>
          <a:noFill/>
        </p:spPr>
      </p:pic>
      <p:pic>
        <p:nvPicPr>
          <p:cNvPr id="5" name="Picture 2" descr="G:\POTIEN LOGOO\LOGO FINAL.png"/>
          <p:cNvPicPr>
            <a:picLocks noChangeAspect="1" noChangeArrowheads="1"/>
          </p:cNvPicPr>
          <p:nvPr/>
        </p:nvPicPr>
        <p:blipFill>
          <a:blip r:embed="rId2" cstate="print"/>
          <a:srcRect/>
          <a:stretch>
            <a:fillRect/>
          </a:stretch>
        </p:blipFill>
        <p:spPr bwMode="auto">
          <a:xfrm>
            <a:off x="5486400" y="8153400"/>
            <a:ext cx="1143000" cy="476170"/>
          </a:xfrm>
          <a:prstGeom prst="rect">
            <a:avLst/>
          </a:prstGeom>
          <a:noFill/>
        </p:spPr>
      </p:pic>
      <p:sp>
        <p:nvSpPr>
          <p:cNvPr id="7" name="TextBox 6"/>
          <p:cNvSpPr txBox="1"/>
          <p:nvPr/>
        </p:nvSpPr>
        <p:spPr>
          <a:xfrm>
            <a:off x="2563021" y="8382000"/>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17" name="Picture 2" descr="E:\PROJECT 2018\FEDEX\FEDEX 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9" y="1033264"/>
            <a:ext cx="6192845" cy="308153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PROJECT 2018\FEDEX\FEDEX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419600"/>
            <a:ext cx="6192844" cy="33433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143921" y="8153400"/>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289963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609600"/>
            <a:ext cx="6215062" cy="576064"/>
          </a:xfrm>
        </p:spPr>
        <p:txBody>
          <a:bodyPr>
            <a:noAutofit/>
          </a:bodyPr>
          <a:lstStyle/>
          <a:p>
            <a:r>
              <a:rPr lang="en-GB" sz="2400" b="1" dirty="0" smtClean="0">
                <a:solidFill>
                  <a:schemeClr val="accent4">
                    <a:lumMod val="75000"/>
                  </a:schemeClr>
                </a:solidFill>
                <a:latin typeface="Franklin Gothic Medium Cond" pitchFamily="34" charset="0"/>
              </a:rPr>
              <a:t>2.OFFICE</a:t>
            </a:r>
            <a:r>
              <a:rPr lang="en-GB" sz="3600" b="1" dirty="0" smtClean="0">
                <a:solidFill>
                  <a:schemeClr val="accent4">
                    <a:lumMod val="50000"/>
                  </a:schemeClr>
                </a:solidFill>
                <a:latin typeface="Franklin Gothic Medium Cond" pitchFamily="34" charset="0"/>
              </a:rPr>
              <a:t> </a:t>
            </a:r>
            <a:r>
              <a:rPr lang="en-GB" sz="2400" b="1" dirty="0" smtClean="0">
                <a:solidFill>
                  <a:schemeClr val="accent4">
                    <a:lumMod val="75000"/>
                  </a:schemeClr>
                </a:solidFill>
                <a:latin typeface="Franklin Gothic Medium Cond" pitchFamily="34" charset="0"/>
              </a:rPr>
              <a:t>FURNITURE</a:t>
            </a:r>
            <a:endParaRPr lang="en-GB" sz="2400" b="1" dirty="0">
              <a:solidFill>
                <a:schemeClr val="accent4">
                  <a:lumMod val="75000"/>
                </a:schemeClr>
              </a:solidFill>
              <a:latin typeface="Franklin Gothic Medium Cond" pitchFamily="34" charset="0"/>
            </a:endParaRPr>
          </a:p>
        </p:txBody>
      </p:sp>
      <p:sp>
        <p:nvSpPr>
          <p:cNvPr id="16" name="Content Placeholder 15"/>
          <p:cNvSpPr>
            <a:spLocks noGrp="1"/>
          </p:cNvSpPr>
          <p:nvPr>
            <p:ph sz="quarter" idx="2"/>
          </p:nvPr>
        </p:nvSpPr>
        <p:spPr>
          <a:xfrm>
            <a:off x="404664" y="1259632"/>
            <a:ext cx="6224735" cy="4104456"/>
          </a:xfrm>
        </p:spPr>
        <p:txBody>
          <a:bodyPr>
            <a:noAutofit/>
          </a:bodyPr>
          <a:lstStyle/>
          <a:p>
            <a:pPr marL="25718" indent="0">
              <a:buNone/>
            </a:pPr>
            <a:r>
              <a:rPr lang="en-GB" sz="1800" dirty="0" smtClean="0">
                <a:solidFill>
                  <a:schemeClr val="accent3">
                    <a:lumMod val="50000"/>
                  </a:schemeClr>
                </a:solidFill>
                <a:latin typeface="Franklin Gothic Medium Cond" pitchFamily="34" charset="0"/>
                <a:cs typeface="Arial" pitchFamily="34" charset="0"/>
              </a:rPr>
              <a:t>We construct various custom furniture products including work stations, storage cabinets, and chairs. The site and purpose of the furniture are the important ingredients that determine the our design proposition. </a:t>
            </a:r>
          </a:p>
          <a:p>
            <a:pPr marL="25718" indent="0">
              <a:buNone/>
            </a:pPr>
            <a:r>
              <a:rPr lang="en-GB" sz="1800" dirty="0" smtClean="0">
                <a:solidFill>
                  <a:schemeClr val="accent3">
                    <a:lumMod val="50000"/>
                  </a:schemeClr>
                </a:solidFill>
                <a:latin typeface="Franklin Gothic Medium Cond" pitchFamily="34" charset="0"/>
                <a:cs typeface="Arial" pitchFamily="34" charset="0"/>
              </a:rPr>
              <a:t>To us a promise is a promise. And we always deliver on time. Besides the construction, we repair office furniture. Additionally, we offer services of maintenance services under framework contracts. </a:t>
            </a:r>
          </a:p>
        </p:txBody>
      </p:sp>
      <p:cxnSp>
        <p:nvCxnSpPr>
          <p:cNvPr id="12" name="Straight Connector 11"/>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8200" y="3581400"/>
            <a:ext cx="1981200" cy="861774"/>
          </a:xfrm>
          <a:prstGeom prst="rect">
            <a:avLst/>
          </a:prstGeom>
          <a:noFill/>
        </p:spPr>
        <p:txBody>
          <a:bodyPr wrap="square" rtlCol="0">
            <a:spAutoFit/>
          </a:bodyPr>
          <a:lstStyle/>
          <a:p>
            <a:r>
              <a:rPr lang="en-US" b="1" dirty="0" smtClean="0">
                <a:solidFill>
                  <a:schemeClr val="accent3">
                    <a:lumMod val="50000"/>
                  </a:schemeClr>
                </a:solidFill>
                <a:latin typeface="Franklin Gothic Medium Cond" pitchFamily="34" charset="0"/>
              </a:rPr>
              <a:t>Local fabrication of office </a:t>
            </a:r>
            <a:r>
              <a:rPr lang="en-US" b="1" dirty="0" smtClean="0">
                <a:solidFill>
                  <a:schemeClr val="accent3">
                    <a:lumMod val="50000"/>
                  </a:schemeClr>
                </a:solidFill>
                <a:latin typeface="Franklin Gothic Medium Cond" pitchFamily="34" charset="0"/>
              </a:rPr>
              <a:t>waiting table.</a:t>
            </a:r>
            <a:endParaRPr lang="en-US" b="1" dirty="0" smtClean="0">
              <a:solidFill>
                <a:schemeClr val="accent3">
                  <a:lumMod val="50000"/>
                </a:schemeClr>
              </a:solidFill>
              <a:latin typeface="Franklin Gothic Medium Cond" pitchFamily="34" charset="0"/>
            </a:endParaRPr>
          </a:p>
          <a:p>
            <a:endParaRPr lang="en-US" sz="1400" b="1" dirty="0" smtClean="0">
              <a:solidFill>
                <a:schemeClr val="accent3">
                  <a:lumMod val="50000"/>
                </a:schemeClr>
              </a:solidFill>
              <a:latin typeface="Franklin Gothic Medium Cond" pitchFamily="34" charset="0"/>
            </a:endParaRPr>
          </a:p>
        </p:txBody>
      </p:sp>
      <p:sp>
        <p:nvSpPr>
          <p:cNvPr id="17" name="TextBox 16"/>
          <p:cNvSpPr txBox="1"/>
          <p:nvPr/>
        </p:nvSpPr>
        <p:spPr>
          <a:xfrm>
            <a:off x="304800" y="5943600"/>
            <a:ext cx="1981200" cy="1323439"/>
          </a:xfrm>
          <a:prstGeom prst="rect">
            <a:avLst/>
          </a:prstGeom>
          <a:noFill/>
        </p:spPr>
        <p:txBody>
          <a:bodyPr wrap="square" rtlCol="0">
            <a:spAutoFit/>
          </a:bodyPr>
          <a:lstStyle/>
          <a:p>
            <a:r>
              <a:rPr lang="en-US" sz="1600" b="1" dirty="0" smtClean="0">
                <a:solidFill>
                  <a:schemeClr val="accent3">
                    <a:lumMod val="50000"/>
                  </a:schemeClr>
                </a:solidFill>
                <a:latin typeface="Franklin Gothic Medium Cond" pitchFamily="34" charset="0"/>
              </a:rPr>
              <a:t>Office interior Partitions and institutional color branding  with seating arrangement suitable for users</a:t>
            </a:r>
            <a:endParaRPr lang="en-US" sz="1600" b="1" dirty="0" smtClean="0">
              <a:solidFill>
                <a:schemeClr val="accent3">
                  <a:lumMod val="50000"/>
                </a:schemeClr>
              </a:solidFill>
              <a:latin typeface="Franklin Gothic Medium Cond" pitchFamily="34" charset="0"/>
            </a:endParaRPr>
          </a:p>
        </p:txBody>
      </p:sp>
      <p:pic>
        <p:nvPicPr>
          <p:cNvPr id="13" name="Picture 2" descr="G:\POTIEN LOGOO\LOGO FINAL.png"/>
          <p:cNvPicPr>
            <a:picLocks noChangeAspect="1" noChangeArrowheads="1"/>
          </p:cNvPicPr>
          <p:nvPr/>
        </p:nvPicPr>
        <p:blipFill>
          <a:blip r:embed="rId2" cstate="print"/>
          <a:srcRect/>
          <a:stretch>
            <a:fillRect/>
          </a:stretch>
        </p:blipFill>
        <p:spPr bwMode="auto">
          <a:xfrm>
            <a:off x="228600" y="8667830"/>
            <a:ext cx="1143000" cy="476170"/>
          </a:xfrm>
          <a:prstGeom prst="rect">
            <a:avLst/>
          </a:prstGeom>
          <a:noFill/>
        </p:spPr>
      </p:pic>
      <p:pic>
        <p:nvPicPr>
          <p:cNvPr id="14" name="Picture 2" descr="G:\POTIEN LOGOO\LOGO FINAL.png"/>
          <p:cNvPicPr>
            <a:picLocks noChangeAspect="1" noChangeArrowheads="1"/>
          </p:cNvPicPr>
          <p:nvPr/>
        </p:nvPicPr>
        <p:blipFill>
          <a:blip r:embed="rId2" cstate="print"/>
          <a:srcRect/>
          <a:stretch>
            <a:fillRect/>
          </a:stretch>
        </p:blipFill>
        <p:spPr bwMode="auto">
          <a:xfrm>
            <a:off x="5715000" y="8667830"/>
            <a:ext cx="1143000" cy="476170"/>
          </a:xfrm>
          <a:prstGeom prst="rect">
            <a:avLst/>
          </a:prstGeom>
          <a:noFill/>
        </p:spPr>
      </p:pic>
      <p:sp>
        <p:nvSpPr>
          <p:cNvPr id="21" name="TextBox 20"/>
          <p:cNvSpPr txBox="1"/>
          <p:nvPr/>
        </p:nvSpPr>
        <p:spPr>
          <a:xfrm>
            <a:off x="2756611"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18" name="Picture 2" descr="E:\PROJECT 2018\FEDEX\FEDEX 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206" y="3396228"/>
            <a:ext cx="3986794" cy="224257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E:\PROJECT 2018\FEDEX\FEDEX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8937" y="5718063"/>
            <a:ext cx="3686126" cy="2073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3607359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INTERIOR DESIGN\PROJECTS\PROJECT 2017\PRIME INSURANCE\PRIME @ MIC\PRIME INSURANCE OFFICE DESIGN\PRIME FINAL 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74" y="4419600"/>
            <a:ext cx="6172200" cy="34718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PROJECT 2018\PLAN INTERNATIONAL\KITCHEN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78" y="723405"/>
            <a:ext cx="6169231"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7927" y="7988897"/>
            <a:ext cx="6060374" cy="584775"/>
          </a:xfrm>
          <a:prstGeom prst="rect">
            <a:avLst/>
          </a:prstGeom>
          <a:noFill/>
        </p:spPr>
        <p:txBody>
          <a:bodyPr wrap="square" rtlCol="0">
            <a:spAutoFit/>
          </a:bodyPr>
          <a:lstStyle/>
          <a:p>
            <a:r>
              <a:rPr lang="en-US" sz="1400" dirty="0" smtClean="0"/>
              <a:t>Oval office reception Design at PHOENIX Assurance at Grand Pension Plaza Building</a:t>
            </a:r>
            <a:r>
              <a:rPr lang="en-US" dirty="0" smtClean="0"/>
              <a:t>.</a:t>
            </a:r>
            <a:endParaRPr lang="en-US" dirty="0"/>
          </a:p>
        </p:txBody>
      </p:sp>
    </p:spTree>
    <p:extLst>
      <p:ext uri="{BB962C8B-B14F-4D97-AF65-F5344CB8AC3E}">
        <p14:creationId xmlns:p14="http://schemas.microsoft.com/office/powerpoint/2010/main" val="339101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PROJECT 2018\PHOENIX INSURANCE COMPANY\FINAL PHOENIX 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87" y="609600"/>
            <a:ext cx="5715000" cy="32146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E:\PROJECT 2018\PHOENIX INSURANCE COMPANY\FINAL PHOENIX 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88" y="3962400"/>
            <a:ext cx="5715000" cy="3214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7487" y="7239000"/>
            <a:ext cx="6060374" cy="584775"/>
          </a:xfrm>
          <a:prstGeom prst="rect">
            <a:avLst/>
          </a:prstGeom>
          <a:noFill/>
        </p:spPr>
        <p:txBody>
          <a:bodyPr wrap="square" rtlCol="0">
            <a:spAutoFit/>
          </a:bodyPr>
          <a:lstStyle/>
          <a:p>
            <a:r>
              <a:rPr lang="en-US" sz="1400" dirty="0" smtClean="0"/>
              <a:t>Underwriting tables Designed at PHOENIX Assurance at Grand Pension Plaza Building</a:t>
            </a:r>
            <a:r>
              <a:rPr lang="en-US" dirty="0" smtClean="0"/>
              <a:t>.</a:t>
            </a:r>
            <a:endParaRPr lang="en-US" dirty="0"/>
          </a:p>
        </p:txBody>
      </p:sp>
      <p:cxnSp>
        <p:nvCxnSpPr>
          <p:cNvPr id="6" name="Straight Connector 5"/>
          <p:cNvCxnSpPr/>
          <p:nvPr/>
        </p:nvCxnSpPr>
        <p:spPr>
          <a:xfrm>
            <a:off x="-8534" y="8651574"/>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G:\POTIEN LOGOO\LOGO FINAL.png"/>
          <p:cNvPicPr>
            <a:picLocks noChangeAspect="1" noChangeArrowheads="1"/>
          </p:cNvPicPr>
          <p:nvPr/>
        </p:nvPicPr>
        <p:blipFill>
          <a:blip r:embed="rId4" cstate="print"/>
          <a:srcRect/>
          <a:stretch>
            <a:fillRect/>
          </a:stretch>
        </p:blipFill>
        <p:spPr bwMode="auto">
          <a:xfrm>
            <a:off x="220066" y="8632604"/>
            <a:ext cx="1143000" cy="476170"/>
          </a:xfrm>
          <a:prstGeom prst="rect">
            <a:avLst/>
          </a:prstGeom>
          <a:noFill/>
        </p:spPr>
      </p:pic>
      <p:pic>
        <p:nvPicPr>
          <p:cNvPr id="8" name="Picture 2" descr="G:\POTIEN LOGOO\LOGO FINAL.png"/>
          <p:cNvPicPr>
            <a:picLocks noChangeAspect="1" noChangeArrowheads="1"/>
          </p:cNvPicPr>
          <p:nvPr/>
        </p:nvPicPr>
        <p:blipFill>
          <a:blip r:embed="rId4" cstate="print"/>
          <a:srcRect/>
          <a:stretch>
            <a:fillRect/>
          </a:stretch>
        </p:blipFill>
        <p:spPr bwMode="auto">
          <a:xfrm>
            <a:off x="5706466" y="8632604"/>
            <a:ext cx="1143000" cy="476170"/>
          </a:xfrm>
          <a:prstGeom prst="rect">
            <a:avLst/>
          </a:prstGeom>
          <a:noFill/>
        </p:spPr>
      </p:pic>
      <p:sp>
        <p:nvSpPr>
          <p:cNvPr id="9" name="TextBox 8"/>
          <p:cNvSpPr txBox="1"/>
          <p:nvPr/>
        </p:nvSpPr>
        <p:spPr>
          <a:xfrm>
            <a:off x="2620366" y="8893330"/>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sp>
        <p:nvSpPr>
          <p:cNvPr id="10" name="TextBox 9"/>
          <p:cNvSpPr txBox="1"/>
          <p:nvPr/>
        </p:nvSpPr>
        <p:spPr>
          <a:xfrm>
            <a:off x="2201266" y="8686800"/>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extLst>
      <p:ext uri="{BB962C8B-B14F-4D97-AF65-F5344CB8AC3E}">
        <p14:creationId xmlns:p14="http://schemas.microsoft.com/office/powerpoint/2010/main" val="108099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642938" y="467544"/>
            <a:ext cx="5554980" cy="576064"/>
          </a:xfrm>
          <a:prstGeom prst="rect">
            <a:avLst/>
          </a:prstGeom>
        </p:spPr>
        <p:txBody>
          <a:bodyPr>
            <a:noAutofit/>
          </a:bodyPr>
          <a:lstStyle/>
          <a:p>
            <a:pPr marL="0" marR="0" lvl="0" indent="0" algn="l" defTabSz="51435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chemeClr val="accent4">
                    <a:lumMod val="75000"/>
                  </a:schemeClr>
                </a:solidFill>
                <a:effectLst/>
                <a:uLnTx/>
                <a:uFillTx/>
                <a:latin typeface="Franklin Gothic Medium Cond" pitchFamily="34" charset="0"/>
                <a:ea typeface="+mj-ea"/>
                <a:cs typeface="+mj-cs"/>
              </a:rPr>
              <a:t>3.OFFICE DESIGN</a:t>
            </a:r>
            <a:endParaRPr kumimoji="0" lang="en-GB" sz="2400" b="1" i="0" u="none" strike="noStrike" kern="1200" cap="none" spc="0" normalizeH="0" baseline="0" noProof="0" dirty="0">
              <a:ln>
                <a:noFill/>
              </a:ln>
              <a:solidFill>
                <a:schemeClr val="accent4">
                  <a:lumMod val="75000"/>
                </a:schemeClr>
              </a:solidFill>
              <a:effectLst/>
              <a:uLnTx/>
              <a:uFillTx/>
              <a:latin typeface="Franklin Gothic Medium Cond" pitchFamily="34" charset="0"/>
              <a:ea typeface="+mj-ea"/>
              <a:cs typeface="+mj-cs"/>
            </a:endParaRPr>
          </a:p>
        </p:txBody>
      </p:sp>
      <p:sp>
        <p:nvSpPr>
          <p:cNvPr id="4" name="TextBox 3"/>
          <p:cNvSpPr txBox="1"/>
          <p:nvPr/>
        </p:nvSpPr>
        <p:spPr>
          <a:xfrm>
            <a:off x="457200" y="1524000"/>
            <a:ext cx="6172200" cy="1200329"/>
          </a:xfrm>
          <a:prstGeom prst="rect">
            <a:avLst/>
          </a:prstGeom>
          <a:noFill/>
        </p:spPr>
        <p:txBody>
          <a:bodyPr wrap="square" rtlCol="0">
            <a:spAutoFit/>
          </a:bodyPr>
          <a:lstStyle/>
          <a:p>
            <a:r>
              <a:rPr lang="en-US" dirty="0" smtClean="0">
                <a:solidFill>
                  <a:schemeClr val="accent3">
                    <a:lumMod val="50000"/>
                  </a:schemeClr>
                </a:solidFill>
                <a:latin typeface="Franklin Gothic Medium Cond" pitchFamily="34" charset="0"/>
              </a:rPr>
              <a:t>Working area is the most important place require to be carefully  planned because it has great effect in production of any organization. We provide special service in planning comfortable environment for our clients .</a:t>
            </a:r>
            <a:endParaRPr lang="en-US" dirty="0">
              <a:solidFill>
                <a:schemeClr val="accent3">
                  <a:lumMod val="50000"/>
                </a:schemeClr>
              </a:solidFill>
              <a:latin typeface="Franklin Gothic Medium Cond" pitchFamily="34" charset="0"/>
            </a:endParaRPr>
          </a:p>
        </p:txBody>
      </p:sp>
      <p:sp>
        <p:nvSpPr>
          <p:cNvPr id="7" name="TextBox 6"/>
          <p:cNvSpPr txBox="1"/>
          <p:nvPr/>
        </p:nvSpPr>
        <p:spPr>
          <a:xfrm>
            <a:off x="4419600" y="2895600"/>
            <a:ext cx="2057400" cy="830997"/>
          </a:xfrm>
          <a:prstGeom prst="rect">
            <a:avLst/>
          </a:prstGeom>
          <a:noFill/>
        </p:spPr>
        <p:txBody>
          <a:bodyPr wrap="square" rtlCol="0">
            <a:spAutoFit/>
          </a:bodyPr>
          <a:lstStyle/>
          <a:p>
            <a:pPr algn="r"/>
            <a:r>
              <a:rPr lang="en-US" sz="1600" dirty="0" smtClean="0">
                <a:solidFill>
                  <a:schemeClr val="accent3">
                    <a:lumMod val="50000"/>
                  </a:schemeClr>
                </a:solidFill>
                <a:latin typeface="Franklin Gothic Medium Cond" pitchFamily="34" charset="0"/>
              </a:rPr>
              <a:t>Office Design of </a:t>
            </a:r>
            <a:r>
              <a:rPr lang="en-US" sz="1600" dirty="0" smtClean="0">
                <a:solidFill>
                  <a:schemeClr val="accent3">
                    <a:lumMod val="50000"/>
                  </a:schemeClr>
                </a:solidFill>
                <a:latin typeface="Franklin Gothic Medium Cond" pitchFamily="34" charset="0"/>
              </a:rPr>
              <a:t>Plan International@  GOLDEN PLAZA </a:t>
            </a:r>
            <a:r>
              <a:rPr lang="en-US" sz="1600" dirty="0" smtClean="0">
                <a:solidFill>
                  <a:schemeClr val="accent3">
                    <a:lumMod val="50000"/>
                  </a:schemeClr>
                </a:solidFill>
                <a:latin typeface="Franklin Gothic Medium Cond" pitchFamily="34" charset="0"/>
              </a:rPr>
              <a:t>Building</a:t>
            </a:r>
            <a:endParaRPr lang="en-US" sz="1600" dirty="0">
              <a:solidFill>
                <a:schemeClr val="accent3">
                  <a:lumMod val="50000"/>
                </a:schemeClr>
              </a:solidFill>
              <a:latin typeface="Franklin Gothic Medium Cond" pitchFamily="34" charset="0"/>
            </a:endParaRPr>
          </a:p>
        </p:txBody>
      </p:sp>
      <p:sp>
        <p:nvSpPr>
          <p:cNvPr id="8" name="TextBox 7"/>
          <p:cNvSpPr txBox="1"/>
          <p:nvPr/>
        </p:nvSpPr>
        <p:spPr>
          <a:xfrm>
            <a:off x="209005" y="5410201"/>
            <a:ext cx="1524000" cy="1323439"/>
          </a:xfrm>
          <a:prstGeom prst="rect">
            <a:avLst/>
          </a:prstGeom>
          <a:noFill/>
        </p:spPr>
        <p:txBody>
          <a:bodyPr wrap="square" rtlCol="0">
            <a:spAutoFit/>
          </a:bodyPr>
          <a:lstStyle/>
          <a:p>
            <a:r>
              <a:rPr lang="en-US" sz="1600" dirty="0" smtClean="0">
                <a:solidFill>
                  <a:schemeClr val="accent3">
                    <a:lumMod val="50000"/>
                  </a:schemeClr>
                </a:solidFill>
                <a:latin typeface="Franklin Gothic Medium Cond" pitchFamily="34" charset="0"/>
              </a:rPr>
              <a:t>Outstanding Space planning for Shared office  </a:t>
            </a:r>
            <a:r>
              <a:rPr lang="en-US" sz="1600" dirty="0" smtClean="0">
                <a:solidFill>
                  <a:schemeClr val="accent3">
                    <a:lumMod val="50000"/>
                  </a:schemeClr>
                </a:solidFill>
                <a:latin typeface="Franklin Gothic Medium Cond" pitchFamily="34" charset="0"/>
              </a:rPr>
              <a:t>@ </a:t>
            </a:r>
            <a:r>
              <a:rPr lang="en-US" sz="1600" dirty="0" smtClean="0">
                <a:solidFill>
                  <a:schemeClr val="accent3">
                    <a:lumMod val="50000"/>
                  </a:schemeClr>
                </a:solidFill>
                <a:latin typeface="Franklin Gothic Medium Cond" pitchFamily="34" charset="0"/>
              </a:rPr>
              <a:t>at Plan International.</a:t>
            </a:r>
            <a:endParaRPr lang="en-US" sz="1600" dirty="0">
              <a:solidFill>
                <a:schemeClr val="accent3">
                  <a:lumMod val="50000"/>
                </a:schemeClr>
              </a:solidFill>
              <a:latin typeface="Franklin Gothic Medium Cond" pitchFamily="34" charset="0"/>
            </a:endParaRPr>
          </a:p>
        </p:txBody>
      </p:sp>
      <p:cxnSp>
        <p:nvCxnSpPr>
          <p:cNvPr id="11" name="Straight Connector 10"/>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G:\POTIEN LOGOO\LOGO FINAL.png"/>
          <p:cNvPicPr>
            <a:picLocks noChangeAspect="1" noChangeArrowheads="1"/>
          </p:cNvPicPr>
          <p:nvPr/>
        </p:nvPicPr>
        <p:blipFill>
          <a:blip r:embed="rId2" cstate="print"/>
          <a:srcRect/>
          <a:stretch>
            <a:fillRect/>
          </a:stretch>
        </p:blipFill>
        <p:spPr bwMode="auto">
          <a:xfrm>
            <a:off x="228600" y="8667830"/>
            <a:ext cx="1143000" cy="476170"/>
          </a:xfrm>
          <a:prstGeom prst="rect">
            <a:avLst/>
          </a:prstGeom>
          <a:noFill/>
        </p:spPr>
      </p:pic>
      <p:pic>
        <p:nvPicPr>
          <p:cNvPr id="13" name="Picture 2" descr="G:\POTIEN LOGOO\LOGO FINAL.png"/>
          <p:cNvPicPr>
            <a:picLocks noChangeAspect="1" noChangeArrowheads="1"/>
          </p:cNvPicPr>
          <p:nvPr/>
        </p:nvPicPr>
        <p:blipFill>
          <a:blip r:embed="rId2" cstate="print"/>
          <a:srcRect/>
          <a:stretch>
            <a:fillRect/>
          </a:stretch>
        </p:blipFill>
        <p:spPr bwMode="auto">
          <a:xfrm>
            <a:off x="5715000" y="8667830"/>
            <a:ext cx="1143000" cy="476170"/>
          </a:xfrm>
          <a:prstGeom prst="rect">
            <a:avLst/>
          </a:prstGeom>
          <a:noFill/>
        </p:spPr>
      </p:pic>
      <p:sp>
        <p:nvSpPr>
          <p:cNvPr id="15" name="TextBox 14"/>
          <p:cNvSpPr txBox="1"/>
          <p:nvPr/>
        </p:nvSpPr>
        <p:spPr>
          <a:xfrm>
            <a:off x="25146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2050" name="Picture 2" descr="E:\PROJECT 2018\PLAN INTERNATIONAL\PLAN 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660" y="2667000"/>
            <a:ext cx="4199467"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PROJECT 2018\PLAN INTERNATIONAL\PLAN 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3005" y="5410201"/>
            <a:ext cx="4876801" cy="2743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098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N LUCKY LTD\PROJECTS\ETHIOPIAN AIRLINE\FINAL DESIGNS\RENDER 13.jpg"/>
          <p:cNvPicPr>
            <a:picLocks noChangeAspect="1" noChangeArrowheads="1"/>
          </p:cNvPicPr>
          <p:nvPr/>
        </p:nvPicPr>
        <p:blipFill>
          <a:blip r:embed="rId2" cstate="print"/>
          <a:srcRect/>
          <a:stretch>
            <a:fillRect/>
          </a:stretch>
        </p:blipFill>
        <p:spPr bwMode="auto">
          <a:xfrm>
            <a:off x="304800" y="457200"/>
            <a:ext cx="4400550" cy="2441972"/>
          </a:xfrm>
          <a:prstGeom prst="rect">
            <a:avLst/>
          </a:prstGeom>
          <a:noFill/>
        </p:spPr>
      </p:pic>
      <p:sp>
        <p:nvSpPr>
          <p:cNvPr id="5" name="TextBox 4"/>
          <p:cNvSpPr txBox="1"/>
          <p:nvPr/>
        </p:nvSpPr>
        <p:spPr>
          <a:xfrm>
            <a:off x="5231900" y="5867400"/>
            <a:ext cx="1397499" cy="1815882"/>
          </a:xfrm>
          <a:prstGeom prst="rect">
            <a:avLst/>
          </a:prstGeom>
          <a:noFill/>
        </p:spPr>
        <p:txBody>
          <a:bodyPr wrap="square" rtlCol="0">
            <a:spAutoFit/>
          </a:bodyPr>
          <a:lstStyle/>
          <a:p>
            <a:pPr algn="r"/>
            <a:r>
              <a:rPr lang="en-US" sz="1600" dirty="0" smtClean="0">
                <a:solidFill>
                  <a:schemeClr val="accent3">
                    <a:lumMod val="50000"/>
                  </a:schemeClr>
                </a:solidFill>
                <a:latin typeface="Franklin Gothic Medium Cond" pitchFamily="34" charset="0"/>
              </a:rPr>
              <a:t>Concept development of complex offices following rules and principles of design @ Golden plaza</a:t>
            </a:r>
            <a:endParaRPr lang="en-US" sz="1600" dirty="0">
              <a:solidFill>
                <a:schemeClr val="accent3">
                  <a:lumMod val="50000"/>
                </a:schemeClr>
              </a:solidFill>
              <a:latin typeface="Franklin Gothic Medium Cond" pitchFamily="34" charset="0"/>
            </a:endParaRPr>
          </a:p>
        </p:txBody>
      </p:sp>
      <p:sp>
        <p:nvSpPr>
          <p:cNvPr id="6" name="TextBox 5"/>
          <p:cNvSpPr txBox="1"/>
          <p:nvPr/>
        </p:nvSpPr>
        <p:spPr>
          <a:xfrm>
            <a:off x="228599" y="3124200"/>
            <a:ext cx="1558653" cy="1323439"/>
          </a:xfrm>
          <a:prstGeom prst="rect">
            <a:avLst/>
          </a:prstGeom>
          <a:noFill/>
        </p:spPr>
        <p:txBody>
          <a:bodyPr wrap="square" rtlCol="0">
            <a:spAutoFit/>
          </a:bodyPr>
          <a:lstStyle/>
          <a:p>
            <a:r>
              <a:rPr lang="en-US" sz="1600" dirty="0" smtClean="0">
                <a:solidFill>
                  <a:schemeClr val="accent3">
                    <a:lumMod val="50000"/>
                  </a:schemeClr>
                </a:solidFill>
                <a:latin typeface="Franklin Gothic Medium Cond" pitchFamily="34" charset="0"/>
              </a:rPr>
              <a:t>CONFERENCE ROOM DESIGNED FOR EXECUTIVE MEETING@  Plan International.</a:t>
            </a:r>
            <a:endParaRPr lang="en-US" sz="1600" dirty="0">
              <a:solidFill>
                <a:schemeClr val="accent3">
                  <a:lumMod val="50000"/>
                </a:schemeClr>
              </a:solidFill>
              <a:latin typeface="Franklin Gothic Medium Cond" pitchFamily="34" charset="0"/>
            </a:endParaRPr>
          </a:p>
        </p:txBody>
      </p:sp>
      <p:sp>
        <p:nvSpPr>
          <p:cNvPr id="7" name="TextBox 6"/>
          <p:cNvSpPr txBox="1"/>
          <p:nvPr/>
        </p:nvSpPr>
        <p:spPr>
          <a:xfrm>
            <a:off x="4800600" y="381000"/>
            <a:ext cx="1752600" cy="1200329"/>
          </a:xfrm>
          <a:prstGeom prst="rect">
            <a:avLst/>
          </a:prstGeom>
          <a:noFill/>
        </p:spPr>
        <p:txBody>
          <a:bodyPr wrap="square" rtlCol="0">
            <a:spAutoFit/>
          </a:bodyPr>
          <a:lstStyle/>
          <a:p>
            <a:pPr algn="r"/>
            <a:r>
              <a:rPr lang="en-US" dirty="0" smtClean="0">
                <a:solidFill>
                  <a:schemeClr val="accent3">
                    <a:lumMod val="50000"/>
                  </a:schemeClr>
                </a:solidFill>
                <a:latin typeface="Franklin Gothic Medium Cond" pitchFamily="34" charset="0"/>
              </a:rPr>
              <a:t>Office Design of Ethiopian </a:t>
            </a:r>
            <a:r>
              <a:rPr lang="en-US" dirty="0" err="1" smtClean="0">
                <a:solidFill>
                  <a:schemeClr val="accent3">
                    <a:lumMod val="50000"/>
                  </a:schemeClr>
                </a:solidFill>
                <a:latin typeface="Franklin Gothic Medium Cond" pitchFamily="34" charset="0"/>
              </a:rPr>
              <a:t>AirLines</a:t>
            </a:r>
            <a:r>
              <a:rPr lang="en-US" dirty="0" smtClean="0">
                <a:solidFill>
                  <a:schemeClr val="accent3">
                    <a:lumMod val="50000"/>
                  </a:schemeClr>
                </a:solidFill>
                <a:latin typeface="Franklin Gothic Medium Cond" pitchFamily="34" charset="0"/>
              </a:rPr>
              <a:t> @ M PEACE PLAZZA Building</a:t>
            </a:r>
            <a:endParaRPr lang="en-US" dirty="0">
              <a:solidFill>
                <a:schemeClr val="accent3">
                  <a:lumMod val="50000"/>
                </a:schemeClr>
              </a:solidFill>
              <a:latin typeface="Franklin Gothic Medium Cond" pitchFamily="34" charset="0"/>
            </a:endParaRPr>
          </a:p>
        </p:txBody>
      </p:sp>
      <p:cxnSp>
        <p:nvCxnSpPr>
          <p:cNvPr id="10" name="Straight Connector 9"/>
          <p:cNvCxnSpPr/>
          <p:nvPr/>
        </p:nvCxnSpPr>
        <p:spPr>
          <a:xfrm>
            <a:off x="0" y="86868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descr="G:\POTIEN LOGOO\LOGO FINAL.png"/>
          <p:cNvPicPr>
            <a:picLocks noChangeAspect="1" noChangeArrowheads="1"/>
          </p:cNvPicPr>
          <p:nvPr/>
        </p:nvPicPr>
        <p:blipFill>
          <a:blip r:embed="rId3" cstate="print"/>
          <a:srcRect/>
          <a:stretch>
            <a:fillRect/>
          </a:stretch>
        </p:blipFill>
        <p:spPr bwMode="auto">
          <a:xfrm>
            <a:off x="228600" y="8667830"/>
            <a:ext cx="1143000" cy="476170"/>
          </a:xfrm>
          <a:prstGeom prst="rect">
            <a:avLst/>
          </a:prstGeom>
          <a:noFill/>
        </p:spPr>
      </p:pic>
      <p:pic>
        <p:nvPicPr>
          <p:cNvPr id="12" name="Picture 2" descr="G:\POTIEN LOGOO\LOGO FINAL.png"/>
          <p:cNvPicPr>
            <a:picLocks noChangeAspect="1" noChangeArrowheads="1"/>
          </p:cNvPicPr>
          <p:nvPr/>
        </p:nvPicPr>
        <p:blipFill>
          <a:blip r:embed="rId3" cstate="print"/>
          <a:srcRect/>
          <a:stretch>
            <a:fillRect/>
          </a:stretch>
        </p:blipFill>
        <p:spPr bwMode="auto">
          <a:xfrm>
            <a:off x="5715000" y="8667830"/>
            <a:ext cx="1143000" cy="476170"/>
          </a:xfrm>
          <a:prstGeom prst="rect">
            <a:avLst/>
          </a:prstGeom>
          <a:noFill/>
        </p:spPr>
      </p:pic>
      <p:sp>
        <p:nvSpPr>
          <p:cNvPr id="14" name="TextBox 13"/>
          <p:cNvSpPr txBox="1"/>
          <p:nvPr/>
        </p:nvSpPr>
        <p:spPr>
          <a:xfrm>
            <a:off x="2514600" y="8928556"/>
            <a:ext cx="1828800" cy="261610"/>
          </a:xfrm>
          <a:prstGeom prst="rect">
            <a:avLst/>
          </a:prstGeom>
          <a:noFill/>
        </p:spPr>
        <p:txBody>
          <a:bodyPr wrap="square" rtlCol="0">
            <a:spAutoFit/>
          </a:bodyPr>
          <a:lstStyle/>
          <a:p>
            <a:r>
              <a:rPr lang="en-US" sz="1100" dirty="0" err="1" smtClean="0">
                <a:solidFill>
                  <a:schemeClr val="accent2">
                    <a:lumMod val="50000"/>
                  </a:schemeClr>
                </a:solidFill>
                <a:latin typeface="Franklin Gothic Medium Cond" pitchFamily="34" charset="0"/>
              </a:rPr>
              <a:t>Email;ladrilloltd@gmail.com</a:t>
            </a:r>
            <a:endParaRPr lang="en-US" sz="1100" dirty="0">
              <a:solidFill>
                <a:schemeClr val="accent2">
                  <a:lumMod val="50000"/>
                </a:schemeClr>
              </a:solidFill>
              <a:latin typeface="Franklin Gothic Medium Cond" pitchFamily="34" charset="0"/>
            </a:endParaRPr>
          </a:p>
        </p:txBody>
      </p:sp>
      <p:pic>
        <p:nvPicPr>
          <p:cNvPr id="3074" name="Picture 2" descr="E:\PROJECT 2018\PLAN INTERNATIONAL\PLAN 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253" y="3159034"/>
            <a:ext cx="4756150" cy="267533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PROJECT 2018\PLAN INTERNATIONAL\PLAN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5945241"/>
            <a:ext cx="4927101" cy="26429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33600" y="8722026"/>
            <a:ext cx="2667000" cy="261610"/>
          </a:xfrm>
          <a:prstGeom prst="rect">
            <a:avLst/>
          </a:prstGeom>
          <a:noFill/>
        </p:spPr>
        <p:txBody>
          <a:bodyPr wrap="square" rtlCol="0">
            <a:spAutoFit/>
          </a:bodyPr>
          <a:lstStyle/>
          <a:p>
            <a:r>
              <a:rPr lang="en-US" sz="1100" dirty="0" smtClean="0">
                <a:solidFill>
                  <a:schemeClr val="accent2">
                    <a:lumMod val="50000"/>
                  </a:schemeClr>
                </a:solidFill>
                <a:latin typeface="Franklin Gothic Medium Cond" pitchFamily="34" charset="0"/>
              </a:rPr>
              <a:t>Tel:     +250 788 506 118/ +250 788 340 667</a:t>
            </a:r>
            <a:endParaRPr lang="en-US" sz="1100" dirty="0">
              <a:solidFill>
                <a:schemeClr val="accent2">
                  <a:lumMod val="50000"/>
                </a:schemeClr>
              </a:solidFill>
              <a:latin typeface="Franklin Gothic Medium Cond"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2278</TotalTime>
  <Words>842</Words>
  <Application>Microsoft Office PowerPoint</Application>
  <PresentationFormat>On-screen Show (4:3)</PresentationFormat>
  <Paragraphs>79</Paragraphs>
  <Slides>16</Slides>
  <Notes>2</Notes>
  <HiddenSlides>1</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Aspect</vt:lpstr>
      <vt:lpstr>PowerPoint Presentation</vt:lpstr>
      <vt:lpstr>INTRODUCTION</vt:lpstr>
      <vt:lpstr>1. PARTITIONING</vt:lpstr>
      <vt:lpstr>PowerPoint Presentation</vt:lpstr>
      <vt:lpstr>2.OFFICE FURNITURE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HOTELS AND APPARTMENTS INTERIOR DESIGN</vt:lpstr>
      <vt:lpstr>PowerPoint Presentation</vt:lpstr>
      <vt:lpstr>APPARTMENTS  INTERIOR DESIGN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dc:creator>
  <cp:lastModifiedBy>Potien</cp:lastModifiedBy>
  <cp:revision>120</cp:revision>
  <dcterms:created xsi:type="dcterms:W3CDTF">2016-11-21T05:12:06Z</dcterms:created>
  <dcterms:modified xsi:type="dcterms:W3CDTF">2018-07-16T05:18:12Z</dcterms:modified>
</cp:coreProperties>
</file>